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4"/>
  </p:sldMasterIdLst>
  <p:notesMasterIdLst>
    <p:notesMasterId r:id="rId24"/>
  </p:notesMasterIdLst>
  <p:sldIdLst>
    <p:sldId id="283" r:id="rId5"/>
    <p:sldId id="306" r:id="rId6"/>
    <p:sldId id="325" r:id="rId7"/>
    <p:sldId id="371" r:id="rId8"/>
    <p:sldId id="372" r:id="rId9"/>
    <p:sldId id="330" r:id="rId10"/>
    <p:sldId id="327" r:id="rId11"/>
    <p:sldId id="346" r:id="rId12"/>
    <p:sldId id="310" r:id="rId13"/>
    <p:sldId id="316" r:id="rId14"/>
    <p:sldId id="314" r:id="rId15"/>
    <p:sldId id="353" r:id="rId16"/>
    <p:sldId id="317" r:id="rId17"/>
    <p:sldId id="367" r:id="rId18"/>
    <p:sldId id="313" r:id="rId19"/>
    <p:sldId id="318" r:id="rId20"/>
    <p:sldId id="379" r:id="rId21"/>
    <p:sldId id="320" r:id="rId22"/>
    <p:sldId id="363" r:id="rId23"/>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 r:id="rId90" roundtripDataSignature="AMtx7mhSaRiTD9uDhGJ3nUfwohnl+c0R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5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A5ADF-6597-4DD7-96F8-F546E68B18E9}" v="1276" dt="2023-06-24T16:41:31.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8" d="100"/>
          <a:sy n="68" d="100"/>
        </p:scale>
        <p:origin x="5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93"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90" Type="http://customschemas.google.com/relationships/presentationmetadata" Target="NULL"/><Relationship Id="rId95"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E7733-3A08-40D1-91CD-DA0829C7D8C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1A20BE-4550-4B3A-AEF8-BAE597FF65C3}">
      <dgm:prSet custT="1"/>
      <dgm:spPr/>
      <dgm:t>
        <a:bodyPr/>
        <a:lstStyle/>
        <a:p>
          <a:r>
            <a:rPr lang="en-US" sz="2800" b="1" i="0"/>
            <a:t>Input Stage</a:t>
          </a:r>
          <a:endParaRPr lang="en-US" sz="2800"/>
        </a:p>
      </dgm:t>
    </dgm:pt>
    <dgm:pt modelId="{DE5D0D78-83EB-4CCF-9347-F482E6776C16}" type="parTrans" cxnId="{1BD353D0-2282-4950-A0D0-97DDB64C944C}">
      <dgm:prSet/>
      <dgm:spPr/>
      <dgm:t>
        <a:bodyPr/>
        <a:lstStyle/>
        <a:p>
          <a:endParaRPr lang="en-US"/>
        </a:p>
      </dgm:t>
    </dgm:pt>
    <dgm:pt modelId="{BB5E0BBC-1E8C-4E1F-9BF9-970C7057140C}" type="sibTrans" cxnId="{1BD353D0-2282-4950-A0D0-97DDB64C944C}">
      <dgm:prSet/>
      <dgm:spPr/>
      <dgm:t>
        <a:bodyPr/>
        <a:lstStyle/>
        <a:p>
          <a:endParaRPr lang="en-US"/>
        </a:p>
      </dgm:t>
    </dgm:pt>
    <dgm:pt modelId="{8FC25169-170B-4F4E-873A-DE05247AE8CD}">
      <dgm:prSet custT="1"/>
      <dgm:spPr/>
      <dgm:t>
        <a:bodyPr/>
        <a:lstStyle/>
        <a:p>
          <a:pPr>
            <a:buFont typeface="Wingdings" panose="05000000000000000000" pitchFamily="2" charset="2"/>
            <a:buChar char="Ø"/>
          </a:pPr>
          <a:r>
            <a:rPr lang="en-US" sz="1600" b="1" i="0"/>
            <a:t>Multi-resolution </a:t>
          </a:r>
          <a:r>
            <a:rPr lang="en-US" sz="1600" b="1" i="0" err="1"/>
            <a:t>Hashgrid</a:t>
          </a:r>
          <a:r>
            <a:rPr lang="en-US" sz="1600" b="1" i="0"/>
            <a:t> Encoding </a:t>
          </a:r>
          <a:endParaRPr lang="en-US" sz="1600"/>
        </a:p>
      </dgm:t>
    </dgm:pt>
    <dgm:pt modelId="{58F5A93A-4D3B-4904-B987-7294E0924ED4}" type="parTrans" cxnId="{D6514F93-43C0-4858-AE23-17CB5DABA6FD}">
      <dgm:prSet/>
      <dgm:spPr/>
      <dgm:t>
        <a:bodyPr/>
        <a:lstStyle/>
        <a:p>
          <a:endParaRPr lang="en-US"/>
        </a:p>
      </dgm:t>
    </dgm:pt>
    <dgm:pt modelId="{E8049750-F66C-4A70-84B0-B292AB144D2A}" type="sibTrans" cxnId="{D6514F93-43C0-4858-AE23-17CB5DABA6FD}">
      <dgm:prSet/>
      <dgm:spPr/>
      <dgm:t>
        <a:bodyPr/>
        <a:lstStyle/>
        <a:p>
          <a:endParaRPr lang="en-US"/>
        </a:p>
      </dgm:t>
    </dgm:pt>
    <dgm:pt modelId="{F7FBD94C-FBD7-40DB-BAED-A5A4C1AF5185}">
      <dgm:prSet custT="1"/>
      <dgm:spPr/>
      <dgm:t>
        <a:bodyPr/>
        <a:lstStyle/>
        <a:p>
          <a:r>
            <a:rPr lang="en-US" sz="2800" b="1" i="0"/>
            <a:t>Neural Network Stage</a:t>
          </a:r>
          <a:endParaRPr lang="en-US" sz="2800"/>
        </a:p>
      </dgm:t>
    </dgm:pt>
    <dgm:pt modelId="{E2B15832-96B9-4146-B8F7-16FFFF3B311F}" type="parTrans" cxnId="{E30BB9A0-4276-4680-A73E-B534BE4E22D7}">
      <dgm:prSet/>
      <dgm:spPr/>
      <dgm:t>
        <a:bodyPr/>
        <a:lstStyle/>
        <a:p>
          <a:endParaRPr lang="en-US"/>
        </a:p>
      </dgm:t>
    </dgm:pt>
    <dgm:pt modelId="{D0AB225C-0654-4B8C-8897-0BBCF14852EF}" type="sibTrans" cxnId="{E30BB9A0-4276-4680-A73E-B534BE4E22D7}">
      <dgm:prSet/>
      <dgm:spPr/>
      <dgm:t>
        <a:bodyPr/>
        <a:lstStyle/>
        <a:p>
          <a:endParaRPr lang="en-US"/>
        </a:p>
      </dgm:t>
    </dgm:pt>
    <dgm:pt modelId="{F446B42D-68F7-4E87-A2B6-1A5C26352283}">
      <dgm:prSet custT="1"/>
      <dgm:spPr/>
      <dgm:t>
        <a:bodyPr/>
        <a:lstStyle/>
        <a:p>
          <a:pPr>
            <a:buFont typeface="Wingdings" panose="05000000000000000000" pitchFamily="2" charset="2"/>
            <a:buChar char="Ø"/>
          </a:pPr>
          <a:r>
            <a:rPr lang="en-US" sz="1600" b="1" i="0"/>
            <a:t>Multilayer Perceptron (MLP)</a:t>
          </a:r>
          <a:endParaRPr lang="en-US" sz="1600"/>
        </a:p>
      </dgm:t>
    </dgm:pt>
    <dgm:pt modelId="{56BEA052-21D7-4B12-AA96-202394B36332}" type="parTrans" cxnId="{6FFD192A-E1B7-4332-A9B4-96400F1422C5}">
      <dgm:prSet/>
      <dgm:spPr/>
      <dgm:t>
        <a:bodyPr/>
        <a:lstStyle/>
        <a:p>
          <a:endParaRPr lang="en-US"/>
        </a:p>
      </dgm:t>
    </dgm:pt>
    <dgm:pt modelId="{803AE926-5D0B-485A-84A3-4790A4CCFEE4}" type="sibTrans" cxnId="{6FFD192A-E1B7-4332-A9B4-96400F1422C5}">
      <dgm:prSet/>
      <dgm:spPr/>
      <dgm:t>
        <a:bodyPr/>
        <a:lstStyle/>
        <a:p>
          <a:endParaRPr lang="en-US"/>
        </a:p>
      </dgm:t>
    </dgm:pt>
    <dgm:pt modelId="{04BF3CE5-A2BB-4EAA-89EE-73B3875C74CF}">
      <dgm:prSet custT="1"/>
      <dgm:spPr/>
      <dgm:t>
        <a:bodyPr/>
        <a:lstStyle/>
        <a:p>
          <a:r>
            <a:rPr lang="en-US" sz="2800" b="1" i="0"/>
            <a:t>Output Stage</a:t>
          </a:r>
          <a:endParaRPr lang="en-US" sz="2800"/>
        </a:p>
      </dgm:t>
    </dgm:pt>
    <dgm:pt modelId="{DB3A50C2-024D-457D-B615-829F78D3B359}" type="parTrans" cxnId="{52506002-59EA-4479-BEED-86213D7CF441}">
      <dgm:prSet/>
      <dgm:spPr/>
      <dgm:t>
        <a:bodyPr/>
        <a:lstStyle/>
        <a:p>
          <a:endParaRPr lang="en-US"/>
        </a:p>
      </dgm:t>
    </dgm:pt>
    <dgm:pt modelId="{6AF6B2CA-8B5C-412F-BEEA-FDD46CCA5039}" type="sibTrans" cxnId="{52506002-59EA-4479-BEED-86213D7CF441}">
      <dgm:prSet/>
      <dgm:spPr/>
      <dgm:t>
        <a:bodyPr/>
        <a:lstStyle/>
        <a:p>
          <a:endParaRPr lang="en-US"/>
        </a:p>
      </dgm:t>
    </dgm:pt>
    <dgm:pt modelId="{5B71B1C2-7000-469C-B350-570EA3E070A2}">
      <dgm:prSet custT="1"/>
      <dgm:spPr/>
      <dgm:t>
        <a:bodyPr/>
        <a:lstStyle/>
        <a:p>
          <a:pPr>
            <a:buFont typeface="Wingdings" panose="05000000000000000000" pitchFamily="2" charset="2"/>
            <a:buChar char="Ø"/>
          </a:pPr>
          <a:r>
            <a:rPr lang="en-US" sz="1600" b="1" i="0"/>
            <a:t>Accumulation of pixel colors and densities </a:t>
          </a:r>
          <a:endParaRPr lang="en-US" sz="1600"/>
        </a:p>
      </dgm:t>
    </dgm:pt>
    <dgm:pt modelId="{18CBE765-3817-4238-A48C-1AB00158DB1E}" type="parTrans" cxnId="{1ABCC7A2-149F-4B0E-B0A3-79019524C038}">
      <dgm:prSet/>
      <dgm:spPr/>
      <dgm:t>
        <a:bodyPr/>
        <a:lstStyle/>
        <a:p>
          <a:endParaRPr lang="en-US"/>
        </a:p>
      </dgm:t>
    </dgm:pt>
    <dgm:pt modelId="{1D1ED023-4713-49E0-9124-413ACAE5D150}" type="sibTrans" cxnId="{1ABCC7A2-149F-4B0E-B0A3-79019524C038}">
      <dgm:prSet/>
      <dgm:spPr/>
      <dgm:t>
        <a:bodyPr/>
        <a:lstStyle/>
        <a:p>
          <a:endParaRPr lang="en-US"/>
        </a:p>
      </dgm:t>
    </dgm:pt>
    <dgm:pt modelId="{25BE2A8E-C2B8-46DD-AB59-15FD6A6367D0}">
      <dgm:prSet custT="1"/>
      <dgm:spPr/>
      <dgm:t>
        <a:bodyPr/>
        <a:lstStyle/>
        <a:p>
          <a:pPr>
            <a:buFont typeface="Wingdings" panose="05000000000000000000" pitchFamily="2" charset="2"/>
            <a:buChar char="Ø"/>
          </a:pPr>
          <a:r>
            <a:rPr lang="en-US" sz="1600" b="1" i="0"/>
            <a:t>Multi-Resolution </a:t>
          </a:r>
          <a:r>
            <a:rPr lang="en-US" sz="1600" b="1" i="0" err="1"/>
            <a:t>Densegrid</a:t>
          </a:r>
          <a:r>
            <a:rPr lang="en-US" sz="1600" b="1" i="0"/>
            <a:t> Encoding</a:t>
          </a:r>
          <a:endParaRPr lang="en-US" sz="1600"/>
        </a:p>
      </dgm:t>
    </dgm:pt>
    <dgm:pt modelId="{6AD9D533-9DBC-4BC7-95A5-3062F4996A55}" type="parTrans" cxnId="{8C4FC360-C37C-4AAC-8EC6-E61A976C3B75}">
      <dgm:prSet/>
      <dgm:spPr/>
      <dgm:t>
        <a:bodyPr/>
        <a:lstStyle/>
        <a:p>
          <a:endParaRPr lang="en-US"/>
        </a:p>
      </dgm:t>
    </dgm:pt>
    <dgm:pt modelId="{0AD76A3F-7B61-4769-8E02-8DEF5D21F1CE}" type="sibTrans" cxnId="{8C4FC360-C37C-4AAC-8EC6-E61A976C3B75}">
      <dgm:prSet/>
      <dgm:spPr/>
      <dgm:t>
        <a:bodyPr/>
        <a:lstStyle/>
        <a:p>
          <a:endParaRPr lang="en-US"/>
        </a:p>
      </dgm:t>
    </dgm:pt>
    <dgm:pt modelId="{666E04A9-A816-4E3F-91A5-17D9271717CA}">
      <dgm:prSet custT="1"/>
      <dgm:spPr/>
      <dgm:t>
        <a:bodyPr/>
        <a:lstStyle/>
        <a:p>
          <a:pPr>
            <a:buFont typeface="Wingdings" panose="05000000000000000000" pitchFamily="2" charset="2"/>
            <a:buChar char="Ø"/>
          </a:pPr>
          <a:r>
            <a:rPr lang="en-US" sz="1600" b="1" i="0"/>
            <a:t>Low-resolution </a:t>
          </a:r>
          <a:r>
            <a:rPr lang="en-US" sz="1600" b="1" i="0" err="1"/>
            <a:t>Densegrid</a:t>
          </a:r>
          <a:r>
            <a:rPr lang="en-US" sz="1600" b="1" i="0"/>
            <a:t> Encoding</a:t>
          </a:r>
          <a:endParaRPr lang="en-US" sz="1600"/>
        </a:p>
      </dgm:t>
    </dgm:pt>
    <dgm:pt modelId="{B03ED8D0-BF8A-4690-B712-8CB26AEECE3B}" type="parTrans" cxnId="{93E6E44A-72F7-429E-85AF-76F48C4FF147}">
      <dgm:prSet/>
      <dgm:spPr/>
      <dgm:t>
        <a:bodyPr/>
        <a:lstStyle/>
        <a:p>
          <a:endParaRPr lang="en-US"/>
        </a:p>
      </dgm:t>
    </dgm:pt>
    <dgm:pt modelId="{4090F1DD-E5D5-405F-B0C1-6B4EFB7F6DEB}" type="sibTrans" cxnId="{93E6E44A-72F7-429E-85AF-76F48C4FF147}">
      <dgm:prSet/>
      <dgm:spPr/>
      <dgm:t>
        <a:bodyPr/>
        <a:lstStyle/>
        <a:p>
          <a:endParaRPr lang="en-US"/>
        </a:p>
      </dgm:t>
    </dgm:pt>
    <dgm:pt modelId="{AAE5AF28-A698-432A-B6D6-DDB7DC468DAF}" type="pres">
      <dgm:prSet presAssocID="{1EDE7733-3A08-40D1-91CD-DA0829C7D8CE}" presName="Name0" presStyleCnt="0">
        <dgm:presLayoutVars>
          <dgm:dir/>
          <dgm:animLvl val="lvl"/>
          <dgm:resizeHandles val="exact"/>
        </dgm:presLayoutVars>
      </dgm:prSet>
      <dgm:spPr/>
    </dgm:pt>
    <dgm:pt modelId="{C2249F57-9033-44B0-8B99-40E78CD19074}" type="pres">
      <dgm:prSet presAssocID="{B41A20BE-4550-4B3A-AEF8-BAE597FF65C3}" presName="linNode" presStyleCnt="0"/>
      <dgm:spPr/>
    </dgm:pt>
    <dgm:pt modelId="{A816A2A5-E0BD-4A62-95B3-0E0ABFCEAF4C}" type="pres">
      <dgm:prSet presAssocID="{B41A20BE-4550-4B3A-AEF8-BAE597FF65C3}" presName="parentText" presStyleLbl="node1" presStyleIdx="0" presStyleCnt="3">
        <dgm:presLayoutVars>
          <dgm:chMax val="1"/>
          <dgm:bulletEnabled val="1"/>
        </dgm:presLayoutVars>
      </dgm:prSet>
      <dgm:spPr/>
    </dgm:pt>
    <dgm:pt modelId="{B012AAE5-5473-447B-876C-9289BCC701C4}" type="pres">
      <dgm:prSet presAssocID="{B41A20BE-4550-4B3A-AEF8-BAE597FF65C3}" presName="descendantText" presStyleLbl="alignAccFollowNode1" presStyleIdx="0" presStyleCnt="3" custScaleY="161926" custLinFactNeighborX="0">
        <dgm:presLayoutVars>
          <dgm:bulletEnabled val="1"/>
        </dgm:presLayoutVars>
      </dgm:prSet>
      <dgm:spPr/>
    </dgm:pt>
    <dgm:pt modelId="{CF6A6D29-A442-42E1-B210-C2C66747C48D}" type="pres">
      <dgm:prSet presAssocID="{BB5E0BBC-1E8C-4E1F-9BF9-970C7057140C}" presName="sp" presStyleCnt="0"/>
      <dgm:spPr/>
    </dgm:pt>
    <dgm:pt modelId="{FD8B13BF-6092-4C2A-9280-70765F3E51CE}" type="pres">
      <dgm:prSet presAssocID="{F7FBD94C-FBD7-40DB-BAED-A5A4C1AF5185}" presName="linNode" presStyleCnt="0"/>
      <dgm:spPr/>
    </dgm:pt>
    <dgm:pt modelId="{C6818C1A-8450-4065-9FB6-1F6467EEFF87}" type="pres">
      <dgm:prSet presAssocID="{F7FBD94C-FBD7-40DB-BAED-A5A4C1AF5185}" presName="parentText" presStyleLbl="node1" presStyleIdx="1" presStyleCnt="3" custScaleY="146604">
        <dgm:presLayoutVars>
          <dgm:chMax val="1"/>
          <dgm:bulletEnabled val="1"/>
        </dgm:presLayoutVars>
      </dgm:prSet>
      <dgm:spPr/>
    </dgm:pt>
    <dgm:pt modelId="{AF10CBD8-752B-4EDF-955C-52AF93982335}" type="pres">
      <dgm:prSet presAssocID="{F7FBD94C-FBD7-40DB-BAED-A5A4C1AF5185}" presName="descendantText" presStyleLbl="alignAccFollowNode1" presStyleIdx="1" presStyleCnt="3">
        <dgm:presLayoutVars>
          <dgm:bulletEnabled val="1"/>
        </dgm:presLayoutVars>
      </dgm:prSet>
      <dgm:spPr/>
    </dgm:pt>
    <dgm:pt modelId="{40CA0401-FE14-4836-A94F-5C866F9AE4E7}" type="pres">
      <dgm:prSet presAssocID="{D0AB225C-0654-4B8C-8897-0BBCF14852EF}" presName="sp" presStyleCnt="0"/>
      <dgm:spPr/>
    </dgm:pt>
    <dgm:pt modelId="{AF043093-2BAC-42E0-9E43-7968D62700CD}" type="pres">
      <dgm:prSet presAssocID="{04BF3CE5-A2BB-4EAA-89EE-73B3875C74CF}" presName="linNode" presStyleCnt="0"/>
      <dgm:spPr/>
    </dgm:pt>
    <dgm:pt modelId="{81DC2934-EA5A-4AF2-9F97-ED2265FBC9F5}" type="pres">
      <dgm:prSet presAssocID="{04BF3CE5-A2BB-4EAA-89EE-73B3875C74CF}" presName="parentText" presStyleLbl="node1" presStyleIdx="2" presStyleCnt="3">
        <dgm:presLayoutVars>
          <dgm:chMax val="1"/>
          <dgm:bulletEnabled val="1"/>
        </dgm:presLayoutVars>
      </dgm:prSet>
      <dgm:spPr/>
    </dgm:pt>
    <dgm:pt modelId="{BAFD0C8A-D425-4D20-AF04-E1E18359EE20}" type="pres">
      <dgm:prSet presAssocID="{04BF3CE5-A2BB-4EAA-89EE-73B3875C74CF}" presName="descendantText" presStyleLbl="alignAccFollowNode1" presStyleIdx="2" presStyleCnt="3">
        <dgm:presLayoutVars>
          <dgm:bulletEnabled val="1"/>
        </dgm:presLayoutVars>
      </dgm:prSet>
      <dgm:spPr/>
    </dgm:pt>
  </dgm:ptLst>
  <dgm:cxnLst>
    <dgm:cxn modelId="{52506002-59EA-4479-BEED-86213D7CF441}" srcId="{1EDE7733-3A08-40D1-91CD-DA0829C7D8CE}" destId="{04BF3CE5-A2BB-4EAA-89EE-73B3875C74CF}" srcOrd="2" destOrd="0" parTransId="{DB3A50C2-024D-457D-B615-829F78D3B359}" sibTransId="{6AF6B2CA-8B5C-412F-BEEA-FDD46CCA5039}"/>
    <dgm:cxn modelId="{F6A8870B-EFBD-4CC8-B71F-92175D2B9405}" type="presOf" srcId="{8FC25169-170B-4F4E-873A-DE05247AE8CD}" destId="{B012AAE5-5473-447B-876C-9289BCC701C4}" srcOrd="0" destOrd="0" presId="urn:microsoft.com/office/officeart/2005/8/layout/vList5"/>
    <dgm:cxn modelId="{C21CDE0F-7E8F-483E-8BE2-63212262FA2B}" type="presOf" srcId="{04BF3CE5-A2BB-4EAA-89EE-73B3875C74CF}" destId="{81DC2934-EA5A-4AF2-9F97-ED2265FBC9F5}" srcOrd="0" destOrd="0" presId="urn:microsoft.com/office/officeart/2005/8/layout/vList5"/>
    <dgm:cxn modelId="{1B0B9615-C6E3-4684-9AC0-8B0A506E0BBD}" type="presOf" srcId="{1EDE7733-3A08-40D1-91CD-DA0829C7D8CE}" destId="{AAE5AF28-A698-432A-B6D6-DDB7DC468DAF}" srcOrd="0" destOrd="0" presId="urn:microsoft.com/office/officeart/2005/8/layout/vList5"/>
    <dgm:cxn modelId="{722A2D24-D7B5-460D-BFB5-266CA7CBBA9D}" type="presOf" srcId="{5B71B1C2-7000-469C-B350-570EA3E070A2}" destId="{BAFD0C8A-D425-4D20-AF04-E1E18359EE20}" srcOrd="0" destOrd="0" presId="urn:microsoft.com/office/officeart/2005/8/layout/vList5"/>
    <dgm:cxn modelId="{6FFD192A-E1B7-4332-A9B4-96400F1422C5}" srcId="{F7FBD94C-FBD7-40DB-BAED-A5A4C1AF5185}" destId="{F446B42D-68F7-4E87-A2B6-1A5C26352283}" srcOrd="0" destOrd="0" parTransId="{56BEA052-21D7-4B12-AA96-202394B36332}" sibTransId="{803AE926-5D0B-485A-84A3-4790A4CCFEE4}"/>
    <dgm:cxn modelId="{8C4FC360-C37C-4AAC-8EC6-E61A976C3B75}" srcId="{B41A20BE-4550-4B3A-AEF8-BAE597FF65C3}" destId="{25BE2A8E-C2B8-46DD-AB59-15FD6A6367D0}" srcOrd="1" destOrd="0" parTransId="{6AD9D533-9DBC-4BC7-95A5-3062F4996A55}" sibTransId="{0AD76A3F-7B61-4769-8E02-8DEF5D21F1CE}"/>
    <dgm:cxn modelId="{93E6E44A-72F7-429E-85AF-76F48C4FF147}" srcId="{B41A20BE-4550-4B3A-AEF8-BAE597FF65C3}" destId="{666E04A9-A816-4E3F-91A5-17D9271717CA}" srcOrd="2" destOrd="0" parTransId="{B03ED8D0-BF8A-4690-B712-8CB26AEECE3B}" sibTransId="{4090F1DD-E5D5-405F-B0C1-6B4EFB7F6DEB}"/>
    <dgm:cxn modelId="{387BC279-FEF8-4AFF-9EF8-49A593B71613}" type="presOf" srcId="{F446B42D-68F7-4E87-A2B6-1A5C26352283}" destId="{AF10CBD8-752B-4EDF-955C-52AF93982335}" srcOrd="0" destOrd="0" presId="urn:microsoft.com/office/officeart/2005/8/layout/vList5"/>
    <dgm:cxn modelId="{D3E80B7C-728E-4104-ABAD-92D63E8C4FE1}" type="presOf" srcId="{666E04A9-A816-4E3F-91A5-17D9271717CA}" destId="{B012AAE5-5473-447B-876C-9289BCC701C4}" srcOrd="0" destOrd="2" presId="urn:microsoft.com/office/officeart/2005/8/layout/vList5"/>
    <dgm:cxn modelId="{EAC19F85-4CD2-4778-A627-2A919257BD06}" type="presOf" srcId="{B41A20BE-4550-4B3A-AEF8-BAE597FF65C3}" destId="{A816A2A5-E0BD-4A62-95B3-0E0ABFCEAF4C}" srcOrd="0" destOrd="0" presId="urn:microsoft.com/office/officeart/2005/8/layout/vList5"/>
    <dgm:cxn modelId="{D6514F93-43C0-4858-AE23-17CB5DABA6FD}" srcId="{B41A20BE-4550-4B3A-AEF8-BAE597FF65C3}" destId="{8FC25169-170B-4F4E-873A-DE05247AE8CD}" srcOrd="0" destOrd="0" parTransId="{58F5A93A-4D3B-4904-B987-7294E0924ED4}" sibTransId="{E8049750-F66C-4A70-84B0-B292AB144D2A}"/>
    <dgm:cxn modelId="{E30BB9A0-4276-4680-A73E-B534BE4E22D7}" srcId="{1EDE7733-3A08-40D1-91CD-DA0829C7D8CE}" destId="{F7FBD94C-FBD7-40DB-BAED-A5A4C1AF5185}" srcOrd="1" destOrd="0" parTransId="{E2B15832-96B9-4146-B8F7-16FFFF3B311F}" sibTransId="{D0AB225C-0654-4B8C-8897-0BBCF14852EF}"/>
    <dgm:cxn modelId="{1ABCC7A2-149F-4B0E-B0A3-79019524C038}" srcId="{04BF3CE5-A2BB-4EAA-89EE-73B3875C74CF}" destId="{5B71B1C2-7000-469C-B350-570EA3E070A2}" srcOrd="0" destOrd="0" parTransId="{18CBE765-3817-4238-A48C-1AB00158DB1E}" sibTransId="{1D1ED023-4713-49E0-9124-413ACAE5D150}"/>
    <dgm:cxn modelId="{4915BEA8-B862-4537-B618-2B11A1D83A0D}" type="presOf" srcId="{25BE2A8E-C2B8-46DD-AB59-15FD6A6367D0}" destId="{B012AAE5-5473-447B-876C-9289BCC701C4}" srcOrd="0" destOrd="1" presId="urn:microsoft.com/office/officeart/2005/8/layout/vList5"/>
    <dgm:cxn modelId="{2621D1B8-6A6A-4192-8AF1-650D24A73B2C}" type="presOf" srcId="{F7FBD94C-FBD7-40DB-BAED-A5A4C1AF5185}" destId="{C6818C1A-8450-4065-9FB6-1F6467EEFF87}" srcOrd="0" destOrd="0" presId="urn:microsoft.com/office/officeart/2005/8/layout/vList5"/>
    <dgm:cxn modelId="{1BD353D0-2282-4950-A0D0-97DDB64C944C}" srcId="{1EDE7733-3A08-40D1-91CD-DA0829C7D8CE}" destId="{B41A20BE-4550-4B3A-AEF8-BAE597FF65C3}" srcOrd="0" destOrd="0" parTransId="{DE5D0D78-83EB-4CCF-9347-F482E6776C16}" sibTransId="{BB5E0BBC-1E8C-4E1F-9BF9-970C7057140C}"/>
    <dgm:cxn modelId="{13F82259-2342-4CF1-A12C-186AB6547B41}" type="presParOf" srcId="{AAE5AF28-A698-432A-B6D6-DDB7DC468DAF}" destId="{C2249F57-9033-44B0-8B99-40E78CD19074}" srcOrd="0" destOrd="0" presId="urn:microsoft.com/office/officeart/2005/8/layout/vList5"/>
    <dgm:cxn modelId="{87E8CE4C-679D-4963-ADB8-7363B199D2AA}" type="presParOf" srcId="{C2249F57-9033-44B0-8B99-40E78CD19074}" destId="{A816A2A5-E0BD-4A62-95B3-0E0ABFCEAF4C}" srcOrd="0" destOrd="0" presId="urn:microsoft.com/office/officeart/2005/8/layout/vList5"/>
    <dgm:cxn modelId="{1A7B675F-A032-410C-B7C1-EED6E4466E5C}" type="presParOf" srcId="{C2249F57-9033-44B0-8B99-40E78CD19074}" destId="{B012AAE5-5473-447B-876C-9289BCC701C4}" srcOrd="1" destOrd="0" presId="urn:microsoft.com/office/officeart/2005/8/layout/vList5"/>
    <dgm:cxn modelId="{BF35DEFA-5331-4157-812E-28A9F6BA3879}" type="presParOf" srcId="{AAE5AF28-A698-432A-B6D6-DDB7DC468DAF}" destId="{CF6A6D29-A442-42E1-B210-C2C66747C48D}" srcOrd="1" destOrd="0" presId="urn:microsoft.com/office/officeart/2005/8/layout/vList5"/>
    <dgm:cxn modelId="{A43D3785-B344-49E7-B337-7876E6B90CE8}" type="presParOf" srcId="{AAE5AF28-A698-432A-B6D6-DDB7DC468DAF}" destId="{FD8B13BF-6092-4C2A-9280-70765F3E51CE}" srcOrd="2" destOrd="0" presId="urn:microsoft.com/office/officeart/2005/8/layout/vList5"/>
    <dgm:cxn modelId="{8784BCB8-1BC2-4CC8-8332-C5285EDB9225}" type="presParOf" srcId="{FD8B13BF-6092-4C2A-9280-70765F3E51CE}" destId="{C6818C1A-8450-4065-9FB6-1F6467EEFF87}" srcOrd="0" destOrd="0" presId="urn:microsoft.com/office/officeart/2005/8/layout/vList5"/>
    <dgm:cxn modelId="{8F236EB4-3411-4FB9-8B79-72504ED5B26E}" type="presParOf" srcId="{FD8B13BF-6092-4C2A-9280-70765F3E51CE}" destId="{AF10CBD8-752B-4EDF-955C-52AF93982335}" srcOrd="1" destOrd="0" presId="urn:microsoft.com/office/officeart/2005/8/layout/vList5"/>
    <dgm:cxn modelId="{77DCD10A-5435-4716-912C-2BEA9AAB88ED}" type="presParOf" srcId="{AAE5AF28-A698-432A-B6D6-DDB7DC468DAF}" destId="{40CA0401-FE14-4836-A94F-5C866F9AE4E7}" srcOrd="3" destOrd="0" presId="urn:microsoft.com/office/officeart/2005/8/layout/vList5"/>
    <dgm:cxn modelId="{3E6C6EA2-AA47-43C4-B149-926404F5E5AB}" type="presParOf" srcId="{AAE5AF28-A698-432A-B6D6-DDB7DC468DAF}" destId="{AF043093-2BAC-42E0-9E43-7968D62700CD}" srcOrd="4" destOrd="0" presId="urn:microsoft.com/office/officeart/2005/8/layout/vList5"/>
    <dgm:cxn modelId="{3B161B85-C4A3-43B1-80BF-8FF65CAFB2E8}" type="presParOf" srcId="{AF043093-2BAC-42E0-9E43-7968D62700CD}" destId="{81DC2934-EA5A-4AF2-9F97-ED2265FBC9F5}" srcOrd="0" destOrd="0" presId="urn:microsoft.com/office/officeart/2005/8/layout/vList5"/>
    <dgm:cxn modelId="{42BB0458-4FC5-4F5A-B8EC-072B71A13CCD}" type="presParOf" srcId="{AF043093-2BAC-42E0-9E43-7968D62700CD}" destId="{BAFD0C8A-D425-4D20-AF04-E1E18359EE2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AE97E5-1F7A-4460-9684-53B77DF8F5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903D034-4897-4A09-8AE7-CF425CD59861}">
      <dgm:prSet custT="1"/>
      <dgm:spPr/>
      <dgm:t>
        <a:bodyPr/>
        <a:lstStyle/>
        <a:p>
          <a:r>
            <a:rPr lang="en-US" sz="2800" b="1" i="0"/>
            <a:t>Neural radiance and density fields (NeRF)</a:t>
          </a:r>
          <a:endParaRPr lang="en-US" sz="2800"/>
        </a:p>
      </dgm:t>
    </dgm:pt>
    <dgm:pt modelId="{0CD83454-AD98-4609-BFED-1948C1A3DF85}" type="parTrans" cxnId="{190B87F0-C79C-4C5F-9667-2105091F5393}">
      <dgm:prSet/>
      <dgm:spPr/>
      <dgm:t>
        <a:bodyPr/>
        <a:lstStyle/>
        <a:p>
          <a:endParaRPr lang="en-US"/>
        </a:p>
      </dgm:t>
    </dgm:pt>
    <dgm:pt modelId="{33B28DC3-937C-472B-8E05-16126D93AFF8}" type="sibTrans" cxnId="{190B87F0-C79C-4C5F-9667-2105091F5393}">
      <dgm:prSet/>
      <dgm:spPr/>
      <dgm:t>
        <a:bodyPr/>
        <a:lstStyle/>
        <a:p>
          <a:endParaRPr lang="en-US"/>
        </a:p>
      </dgm:t>
    </dgm:pt>
    <dgm:pt modelId="{37E9616F-EAEA-4E62-BEC3-42C3AAA3F804}">
      <dgm:prSet custT="1"/>
      <dgm:spPr/>
      <dgm:t>
        <a:bodyPr/>
        <a:lstStyle/>
        <a:p>
          <a:r>
            <a:rPr lang="en-US" sz="2800" b="1" i="0"/>
            <a:t>Neural signed distance functions (NSDF)</a:t>
          </a:r>
          <a:endParaRPr lang="en-US" sz="2800"/>
        </a:p>
      </dgm:t>
    </dgm:pt>
    <dgm:pt modelId="{FCABC138-D328-4F12-908C-262F43FBECB7}" type="parTrans" cxnId="{885611D7-6357-4495-834F-6FE97B0FDDD0}">
      <dgm:prSet/>
      <dgm:spPr/>
      <dgm:t>
        <a:bodyPr/>
        <a:lstStyle/>
        <a:p>
          <a:endParaRPr lang="en-US"/>
        </a:p>
      </dgm:t>
    </dgm:pt>
    <dgm:pt modelId="{F9E1453B-BE1D-48FC-8BD8-E841BFB2238C}" type="sibTrans" cxnId="{885611D7-6357-4495-834F-6FE97B0FDDD0}">
      <dgm:prSet/>
      <dgm:spPr/>
      <dgm:t>
        <a:bodyPr/>
        <a:lstStyle/>
        <a:p>
          <a:endParaRPr lang="en-US"/>
        </a:p>
      </dgm:t>
    </dgm:pt>
    <dgm:pt modelId="{46919273-094E-422B-82A5-FEE9F51301C3}">
      <dgm:prSet custT="1"/>
      <dgm:spPr/>
      <dgm:t>
        <a:bodyPr/>
        <a:lstStyle/>
        <a:p>
          <a:r>
            <a:rPr lang="en-US" sz="2800" b="1" i="0"/>
            <a:t>Gigapixel image approximation (GIA)</a:t>
          </a:r>
          <a:endParaRPr lang="en-US" sz="2800"/>
        </a:p>
      </dgm:t>
    </dgm:pt>
    <dgm:pt modelId="{14072A0B-F36C-44B4-B79C-98C1C6E7B7B8}" type="parTrans" cxnId="{ACA800EF-0740-4424-AE06-94428CFECD33}">
      <dgm:prSet/>
      <dgm:spPr/>
      <dgm:t>
        <a:bodyPr/>
        <a:lstStyle/>
        <a:p>
          <a:endParaRPr lang="en-US"/>
        </a:p>
      </dgm:t>
    </dgm:pt>
    <dgm:pt modelId="{68848377-331D-4DD4-AF69-85F47B7CE2E0}" type="sibTrans" cxnId="{ACA800EF-0740-4424-AE06-94428CFECD33}">
      <dgm:prSet/>
      <dgm:spPr/>
      <dgm:t>
        <a:bodyPr/>
        <a:lstStyle/>
        <a:p>
          <a:endParaRPr lang="en-US"/>
        </a:p>
      </dgm:t>
    </dgm:pt>
    <dgm:pt modelId="{D0E25902-7D66-4709-8B71-4396001D7CA5}">
      <dgm:prSet custT="1"/>
      <dgm:spPr/>
      <dgm:t>
        <a:bodyPr/>
        <a:lstStyle/>
        <a:p>
          <a:r>
            <a:rPr lang="en-US" sz="2800" b="1" i="0"/>
            <a:t>Neural volume rendering (NVR)</a:t>
          </a:r>
          <a:endParaRPr lang="en-US" sz="2800"/>
        </a:p>
      </dgm:t>
    </dgm:pt>
    <dgm:pt modelId="{999C4AE5-73E1-4304-97E0-E07C7CF6688F}" type="parTrans" cxnId="{7FF80B7A-F498-491C-9E87-0FC2A45F8FE4}">
      <dgm:prSet/>
      <dgm:spPr/>
      <dgm:t>
        <a:bodyPr/>
        <a:lstStyle/>
        <a:p>
          <a:endParaRPr lang="en-US"/>
        </a:p>
      </dgm:t>
    </dgm:pt>
    <dgm:pt modelId="{EBA8F021-4324-4FB6-89F4-00AFFBB15F27}" type="sibTrans" cxnId="{7FF80B7A-F498-491C-9E87-0FC2A45F8FE4}">
      <dgm:prSet/>
      <dgm:spPr/>
      <dgm:t>
        <a:bodyPr/>
        <a:lstStyle/>
        <a:p>
          <a:endParaRPr lang="en-US"/>
        </a:p>
      </dgm:t>
    </dgm:pt>
    <dgm:pt modelId="{F20E19E2-48FF-413F-8B9E-A783084FB98B}" type="pres">
      <dgm:prSet presAssocID="{E6AE97E5-1F7A-4460-9684-53B77DF8F5E0}" presName="linear" presStyleCnt="0">
        <dgm:presLayoutVars>
          <dgm:animLvl val="lvl"/>
          <dgm:resizeHandles val="exact"/>
        </dgm:presLayoutVars>
      </dgm:prSet>
      <dgm:spPr/>
    </dgm:pt>
    <dgm:pt modelId="{D1E07079-52E8-4508-9230-07BD470B61ED}" type="pres">
      <dgm:prSet presAssocID="{8903D034-4897-4A09-8AE7-CF425CD59861}" presName="parentText" presStyleLbl="node1" presStyleIdx="0" presStyleCnt="4">
        <dgm:presLayoutVars>
          <dgm:chMax val="0"/>
          <dgm:bulletEnabled val="1"/>
        </dgm:presLayoutVars>
      </dgm:prSet>
      <dgm:spPr/>
    </dgm:pt>
    <dgm:pt modelId="{4DF6C9ED-C66B-44F5-B8A1-CC9B982D6B13}" type="pres">
      <dgm:prSet presAssocID="{33B28DC3-937C-472B-8E05-16126D93AFF8}" presName="spacer" presStyleCnt="0"/>
      <dgm:spPr/>
    </dgm:pt>
    <dgm:pt modelId="{6725E955-A7DE-4A9F-892F-4DF6CC605D83}" type="pres">
      <dgm:prSet presAssocID="{37E9616F-EAEA-4E62-BEC3-42C3AAA3F804}" presName="parentText" presStyleLbl="node1" presStyleIdx="1" presStyleCnt="4">
        <dgm:presLayoutVars>
          <dgm:chMax val="0"/>
          <dgm:bulletEnabled val="1"/>
        </dgm:presLayoutVars>
      </dgm:prSet>
      <dgm:spPr/>
    </dgm:pt>
    <dgm:pt modelId="{3783D962-FBBF-4CCB-A51E-1CD4B880D10A}" type="pres">
      <dgm:prSet presAssocID="{F9E1453B-BE1D-48FC-8BD8-E841BFB2238C}" presName="spacer" presStyleCnt="0"/>
      <dgm:spPr/>
    </dgm:pt>
    <dgm:pt modelId="{ADD71362-7E61-4FAA-8E46-076F28459836}" type="pres">
      <dgm:prSet presAssocID="{46919273-094E-422B-82A5-FEE9F51301C3}" presName="parentText" presStyleLbl="node1" presStyleIdx="2" presStyleCnt="4">
        <dgm:presLayoutVars>
          <dgm:chMax val="0"/>
          <dgm:bulletEnabled val="1"/>
        </dgm:presLayoutVars>
      </dgm:prSet>
      <dgm:spPr/>
    </dgm:pt>
    <dgm:pt modelId="{18FDF0AE-8BFB-4878-8E29-7C172BAEF78C}" type="pres">
      <dgm:prSet presAssocID="{68848377-331D-4DD4-AF69-85F47B7CE2E0}" presName="spacer" presStyleCnt="0"/>
      <dgm:spPr/>
    </dgm:pt>
    <dgm:pt modelId="{12B1C131-B395-485A-A362-D7A0CE6B2864}" type="pres">
      <dgm:prSet presAssocID="{D0E25902-7D66-4709-8B71-4396001D7CA5}" presName="parentText" presStyleLbl="node1" presStyleIdx="3" presStyleCnt="4">
        <dgm:presLayoutVars>
          <dgm:chMax val="0"/>
          <dgm:bulletEnabled val="1"/>
        </dgm:presLayoutVars>
      </dgm:prSet>
      <dgm:spPr/>
    </dgm:pt>
  </dgm:ptLst>
  <dgm:cxnLst>
    <dgm:cxn modelId="{1ADA3A10-0EB3-48B0-89E4-45197466F988}" type="presOf" srcId="{E6AE97E5-1F7A-4460-9684-53B77DF8F5E0}" destId="{F20E19E2-48FF-413F-8B9E-A783084FB98B}" srcOrd="0" destOrd="0" presId="urn:microsoft.com/office/officeart/2005/8/layout/vList2"/>
    <dgm:cxn modelId="{0FB62029-C233-4B45-AA54-86B6374C2A9B}" type="presOf" srcId="{37E9616F-EAEA-4E62-BEC3-42C3AAA3F804}" destId="{6725E955-A7DE-4A9F-892F-4DF6CC605D83}" srcOrd="0" destOrd="0" presId="urn:microsoft.com/office/officeart/2005/8/layout/vList2"/>
    <dgm:cxn modelId="{B35BA32D-7E02-4463-BB81-6614E85F7A13}" type="presOf" srcId="{8903D034-4897-4A09-8AE7-CF425CD59861}" destId="{D1E07079-52E8-4508-9230-07BD470B61ED}" srcOrd="0" destOrd="0" presId="urn:microsoft.com/office/officeart/2005/8/layout/vList2"/>
    <dgm:cxn modelId="{0EFF1E73-F668-41EC-8F1F-DEC9505AA44C}" type="presOf" srcId="{D0E25902-7D66-4709-8B71-4396001D7CA5}" destId="{12B1C131-B395-485A-A362-D7A0CE6B2864}" srcOrd="0" destOrd="0" presId="urn:microsoft.com/office/officeart/2005/8/layout/vList2"/>
    <dgm:cxn modelId="{7FF80B7A-F498-491C-9E87-0FC2A45F8FE4}" srcId="{E6AE97E5-1F7A-4460-9684-53B77DF8F5E0}" destId="{D0E25902-7D66-4709-8B71-4396001D7CA5}" srcOrd="3" destOrd="0" parTransId="{999C4AE5-73E1-4304-97E0-E07C7CF6688F}" sibTransId="{EBA8F021-4324-4FB6-89F4-00AFFBB15F27}"/>
    <dgm:cxn modelId="{EC33E4B1-4465-426E-A22F-570A229F15E5}" type="presOf" srcId="{46919273-094E-422B-82A5-FEE9F51301C3}" destId="{ADD71362-7E61-4FAA-8E46-076F28459836}" srcOrd="0" destOrd="0" presId="urn:microsoft.com/office/officeart/2005/8/layout/vList2"/>
    <dgm:cxn modelId="{885611D7-6357-4495-834F-6FE97B0FDDD0}" srcId="{E6AE97E5-1F7A-4460-9684-53B77DF8F5E0}" destId="{37E9616F-EAEA-4E62-BEC3-42C3AAA3F804}" srcOrd="1" destOrd="0" parTransId="{FCABC138-D328-4F12-908C-262F43FBECB7}" sibTransId="{F9E1453B-BE1D-48FC-8BD8-E841BFB2238C}"/>
    <dgm:cxn modelId="{ACA800EF-0740-4424-AE06-94428CFECD33}" srcId="{E6AE97E5-1F7A-4460-9684-53B77DF8F5E0}" destId="{46919273-094E-422B-82A5-FEE9F51301C3}" srcOrd="2" destOrd="0" parTransId="{14072A0B-F36C-44B4-B79C-98C1C6E7B7B8}" sibTransId="{68848377-331D-4DD4-AF69-85F47B7CE2E0}"/>
    <dgm:cxn modelId="{190B87F0-C79C-4C5F-9667-2105091F5393}" srcId="{E6AE97E5-1F7A-4460-9684-53B77DF8F5E0}" destId="{8903D034-4897-4A09-8AE7-CF425CD59861}" srcOrd="0" destOrd="0" parTransId="{0CD83454-AD98-4609-BFED-1948C1A3DF85}" sibTransId="{33B28DC3-937C-472B-8E05-16126D93AFF8}"/>
    <dgm:cxn modelId="{4E0D345C-6FE9-4045-A311-FF0AF5B3161E}" type="presParOf" srcId="{F20E19E2-48FF-413F-8B9E-A783084FB98B}" destId="{D1E07079-52E8-4508-9230-07BD470B61ED}" srcOrd="0" destOrd="0" presId="urn:microsoft.com/office/officeart/2005/8/layout/vList2"/>
    <dgm:cxn modelId="{424C0AC4-A4A6-4F31-AF66-CA72867DC152}" type="presParOf" srcId="{F20E19E2-48FF-413F-8B9E-A783084FB98B}" destId="{4DF6C9ED-C66B-44F5-B8A1-CC9B982D6B13}" srcOrd="1" destOrd="0" presId="urn:microsoft.com/office/officeart/2005/8/layout/vList2"/>
    <dgm:cxn modelId="{5C6C6190-44EE-45FD-A0C2-E3D70B16A15B}" type="presParOf" srcId="{F20E19E2-48FF-413F-8B9E-A783084FB98B}" destId="{6725E955-A7DE-4A9F-892F-4DF6CC605D83}" srcOrd="2" destOrd="0" presId="urn:microsoft.com/office/officeart/2005/8/layout/vList2"/>
    <dgm:cxn modelId="{AD817798-9767-448E-BCF7-81AA1B2AC5EC}" type="presParOf" srcId="{F20E19E2-48FF-413F-8B9E-A783084FB98B}" destId="{3783D962-FBBF-4CCB-A51E-1CD4B880D10A}" srcOrd="3" destOrd="0" presId="urn:microsoft.com/office/officeart/2005/8/layout/vList2"/>
    <dgm:cxn modelId="{0A243913-CC27-41A9-A98B-FA59518B3376}" type="presParOf" srcId="{F20E19E2-48FF-413F-8B9E-A783084FB98B}" destId="{ADD71362-7E61-4FAA-8E46-076F28459836}" srcOrd="4" destOrd="0" presId="urn:microsoft.com/office/officeart/2005/8/layout/vList2"/>
    <dgm:cxn modelId="{948093BB-DAFD-4E8F-8C70-6BC6F2BD360D}" type="presParOf" srcId="{F20E19E2-48FF-413F-8B9E-A783084FB98B}" destId="{18FDF0AE-8BFB-4878-8E29-7C172BAEF78C}" srcOrd="5" destOrd="0" presId="urn:microsoft.com/office/officeart/2005/8/layout/vList2"/>
    <dgm:cxn modelId="{B6B45D6C-82D2-47AC-96A9-8DA6B745AEC2}" type="presParOf" srcId="{F20E19E2-48FF-413F-8B9E-A783084FB98B}" destId="{12B1C131-B395-485A-A362-D7A0CE6B286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E4C858-7287-475B-B68B-F0361F3659C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8E83CFD-464F-4260-8ED7-144C11CB9C7E}">
      <dgm:prSet custT="1"/>
      <dgm:spPr/>
      <dgm:t>
        <a:bodyPr/>
        <a:lstStyle/>
        <a:p>
          <a:r>
            <a:rPr lang="en-US" sz="2800" b="1" i="0"/>
            <a:t>Rendering 2k resolution frames on RTX3090 takes 100s of milli seconds </a:t>
          </a:r>
          <a:endParaRPr lang="en-US" sz="2800"/>
        </a:p>
      </dgm:t>
    </dgm:pt>
    <dgm:pt modelId="{B8AD1EB8-B780-4FEE-86C2-C6A2462EBB2A}" type="parTrans" cxnId="{14D30836-C78D-4FC1-B385-E22A4DBFA516}">
      <dgm:prSet/>
      <dgm:spPr/>
      <dgm:t>
        <a:bodyPr/>
        <a:lstStyle/>
        <a:p>
          <a:endParaRPr lang="en-US"/>
        </a:p>
      </dgm:t>
    </dgm:pt>
    <dgm:pt modelId="{D01361D7-7AFB-4AB7-92B3-B6B8A3CAD0D3}" type="sibTrans" cxnId="{14D30836-C78D-4FC1-B385-E22A4DBFA516}">
      <dgm:prSet/>
      <dgm:spPr/>
      <dgm:t>
        <a:bodyPr/>
        <a:lstStyle/>
        <a:p>
          <a:endParaRPr lang="en-US"/>
        </a:p>
      </dgm:t>
    </dgm:pt>
    <dgm:pt modelId="{9897AC6A-90D4-4BF3-85AD-BFCF1BA28BE7}">
      <dgm:prSet custT="1"/>
      <dgm:spPr/>
      <dgm:t>
        <a:bodyPr/>
        <a:lstStyle/>
        <a:p>
          <a:r>
            <a:rPr lang="en-US" sz="2800" b="1" i="0"/>
            <a:t>Where are those 100s of milli seconds going?</a:t>
          </a:r>
          <a:endParaRPr lang="en-US" sz="2800"/>
        </a:p>
      </dgm:t>
    </dgm:pt>
    <dgm:pt modelId="{CEA8B6DD-CC8E-4894-AE49-B0BBBC61CE84}" type="parTrans" cxnId="{737B4498-8B1A-4AFE-9718-97851CA7A259}">
      <dgm:prSet/>
      <dgm:spPr/>
      <dgm:t>
        <a:bodyPr/>
        <a:lstStyle/>
        <a:p>
          <a:endParaRPr lang="en-US"/>
        </a:p>
      </dgm:t>
    </dgm:pt>
    <dgm:pt modelId="{799022E8-4FDC-479F-9704-B757DD30936B}" type="sibTrans" cxnId="{737B4498-8B1A-4AFE-9718-97851CA7A259}">
      <dgm:prSet/>
      <dgm:spPr/>
      <dgm:t>
        <a:bodyPr/>
        <a:lstStyle/>
        <a:p>
          <a:endParaRPr lang="en-US"/>
        </a:p>
      </dgm:t>
    </dgm:pt>
    <dgm:pt modelId="{7F31C321-12B1-4B2B-9690-247294CE9541}">
      <dgm:prSet custT="1"/>
      <dgm:spPr/>
      <dgm:t>
        <a:bodyPr/>
        <a:lstStyle/>
        <a:p>
          <a:r>
            <a:rPr lang="en-US" sz="2800" b="1" i="0"/>
            <a:t>MLP + Multi Res. Hash Grid – 72 %</a:t>
          </a:r>
          <a:endParaRPr lang="en-US" sz="2800"/>
        </a:p>
      </dgm:t>
    </dgm:pt>
    <dgm:pt modelId="{5CB23474-84E6-42C1-8026-7B1477474ACA}" type="parTrans" cxnId="{E388EFD0-7281-470C-B1C2-CA57BDB413F9}">
      <dgm:prSet/>
      <dgm:spPr/>
      <dgm:t>
        <a:bodyPr/>
        <a:lstStyle/>
        <a:p>
          <a:endParaRPr lang="en-US"/>
        </a:p>
      </dgm:t>
    </dgm:pt>
    <dgm:pt modelId="{D0071D80-29A0-42B4-BCB3-EA499FE64ADF}" type="sibTrans" cxnId="{E388EFD0-7281-470C-B1C2-CA57BDB413F9}">
      <dgm:prSet/>
      <dgm:spPr/>
      <dgm:t>
        <a:bodyPr/>
        <a:lstStyle/>
        <a:p>
          <a:endParaRPr lang="en-US"/>
        </a:p>
      </dgm:t>
    </dgm:pt>
    <dgm:pt modelId="{E23F0FFD-79B7-476F-83FD-815F3BE8A88E}" type="pres">
      <dgm:prSet presAssocID="{E9E4C858-7287-475B-B68B-F0361F3659C4}" presName="Name0" presStyleCnt="0">
        <dgm:presLayoutVars>
          <dgm:dir/>
          <dgm:animLvl val="lvl"/>
          <dgm:resizeHandles val="exact"/>
        </dgm:presLayoutVars>
      </dgm:prSet>
      <dgm:spPr/>
    </dgm:pt>
    <dgm:pt modelId="{72199590-E698-414F-890E-642B3CFCE13B}" type="pres">
      <dgm:prSet presAssocID="{E8E83CFD-464F-4260-8ED7-144C11CB9C7E}" presName="linNode" presStyleCnt="0"/>
      <dgm:spPr/>
    </dgm:pt>
    <dgm:pt modelId="{8B7647EE-7973-4C45-B662-F09720E31C10}" type="pres">
      <dgm:prSet presAssocID="{E8E83CFD-464F-4260-8ED7-144C11CB9C7E}" presName="parentText" presStyleLbl="node1" presStyleIdx="0" presStyleCnt="2">
        <dgm:presLayoutVars>
          <dgm:chMax val="1"/>
          <dgm:bulletEnabled val="1"/>
        </dgm:presLayoutVars>
      </dgm:prSet>
      <dgm:spPr/>
    </dgm:pt>
    <dgm:pt modelId="{545F1048-77F5-403F-80A8-AB6D92C6341F}" type="pres">
      <dgm:prSet presAssocID="{D01361D7-7AFB-4AB7-92B3-B6B8A3CAD0D3}" presName="sp" presStyleCnt="0"/>
      <dgm:spPr/>
    </dgm:pt>
    <dgm:pt modelId="{8DDE6985-CC31-4F57-8900-3051D8CBF9E6}" type="pres">
      <dgm:prSet presAssocID="{9897AC6A-90D4-4BF3-85AD-BFCF1BA28BE7}" presName="linNode" presStyleCnt="0"/>
      <dgm:spPr/>
    </dgm:pt>
    <dgm:pt modelId="{A9CCC3D2-DA6E-4574-A5D6-2A6875D03BFA}" type="pres">
      <dgm:prSet presAssocID="{9897AC6A-90D4-4BF3-85AD-BFCF1BA28BE7}" presName="parentText" presStyleLbl="node1" presStyleIdx="1" presStyleCnt="2" custScaleY="70930">
        <dgm:presLayoutVars>
          <dgm:chMax val="1"/>
          <dgm:bulletEnabled val="1"/>
        </dgm:presLayoutVars>
      </dgm:prSet>
      <dgm:spPr/>
    </dgm:pt>
    <dgm:pt modelId="{B982F62D-DFDE-4E50-9688-FA9A72515308}" type="pres">
      <dgm:prSet presAssocID="{9897AC6A-90D4-4BF3-85AD-BFCF1BA28BE7}" presName="descendantText" presStyleLbl="alignAccFollowNode1" presStyleIdx="0" presStyleCnt="1" custScaleY="67221">
        <dgm:presLayoutVars>
          <dgm:bulletEnabled val="1"/>
        </dgm:presLayoutVars>
      </dgm:prSet>
      <dgm:spPr/>
    </dgm:pt>
  </dgm:ptLst>
  <dgm:cxnLst>
    <dgm:cxn modelId="{99015C1D-4592-4837-BB35-CE8906676FB5}" type="presOf" srcId="{E8E83CFD-464F-4260-8ED7-144C11CB9C7E}" destId="{8B7647EE-7973-4C45-B662-F09720E31C10}" srcOrd="0" destOrd="0" presId="urn:microsoft.com/office/officeart/2005/8/layout/vList5"/>
    <dgm:cxn modelId="{14D30836-C78D-4FC1-B385-E22A4DBFA516}" srcId="{E9E4C858-7287-475B-B68B-F0361F3659C4}" destId="{E8E83CFD-464F-4260-8ED7-144C11CB9C7E}" srcOrd="0" destOrd="0" parTransId="{B8AD1EB8-B780-4FEE-86C2-C6A2462EBB2A}" sibTransId="{D01361D7-7AFB-4AB7-92B3-B6B8A3CAD0D3}"/>
    <dgm:cxn modelId="{66C5183A-CBC7-434A-9EC4-CCACE9DCCBFE}" type="presOf" srcId="{E9E4C858-7287-475B-B68B-F0361F3659C4}" destId="{E23F0FFD-79B7-476F-83FD-815F3BE8A88E}" srcOrd="0" destOrd="0" presId="urn:microsoft.com/office/officeart/2005/8/layout/vList5"/>
    <dgm:cxn modelId="{737B4498-8B1A-4AFE-9718-97851CA7A259}" srcId="{E9E4C858-7287-475B-B68B-F0361F3659C4}" destId="{9897AC6A-90D4-4BF3-85AD-BFCF1BA28BE7}" srcOrd="1" destOrd="0" parTransId="{CEA8B6DD-CC8E-4894-AE49-B0BBBC61CE84}" sibTransId="{799022E8-4FDC-479F-9704-B757DD30936B}"/>
    <dgm:cxn modelId="{4CBE96CB-E066-4C94-B887-B05C48C0977F}" type="presOf" srcId="{7F31C321-12B1-4B2B-9690-247294CE9541}" destId="{B982F62D-DFDE-4E50-9688-FA9A72515308}" srcOrd="0" destOrd="0" presId="urn:microsoft.com/office/officeart/2005/8/layout/vList5"/>
    <dgm:cxn modelId="{E388EFD0-7281-470C-B1C2-CA57BDB413F9}" srcId="{9897AC6A-90D4-4BF3-85AD-BFCF1BA28BE7}" destId="{7F31C321-12B1-4B2B-9690-247294CE9541}" srcOrd="0" destOrd="0" parTransId="{5CB23474-84E6-42C1-8026-7B1477474ACA}" sibTransId="{D0071D80-29A0-42B4-BCB3-EA499FE64ADF}"/>
    <dgm:cxn modelId="{B4FBFAFC-A6AF-4CCA-9DB6-98BEB8EE3F37}" type="presOf" srcId="{9897AC6A-90D4-4BF3-85AD-BFCF1BA28BE7}" destId="{A9CCC3D2-DA6E-4574-A5D6-2A6875D03BFA}" srcOrd="0" destOrd="0" presId="urn:microsoft.com/office/officeart/2005/8/layout/vList5"/>
    <dgm:cxn modelId="{18F2515D-C91A-47A8-B9DE-D9DF14A860B8}" type="presParOf" srcId="{E23F0FFD-79B7-476F-83FD-815F3BE8A88E}" destId="{72199590-E698-414F-890E-642B3CFCE13B}" srcOrd="0" destOrd="0" presId="urn:microsoft.com/office/officeart/2005/8/layout/vList5"/>
    <dgm:cxn modelId="{768CEF65-EA18-4043-AD07-C7E65CE8E7B2}" type="presParOf" srcId="{72199590-E698-414F-890E-642B3CFCE13B}" destId="{8B7647EE-7973-4C45-B662-F09720E31C10}" srcOrd="0" destOrd="0" presId="urn:microsoft.com/office/officeart/2005/8/layout/vList5"/>
    <dgm:cxn modelId="{3C12D525-B03C-4449-A0A7-B1E6B3E35C1E}" type="presParOf" srcId="{E23F0FFD-79B7-476F-83FD-815F3BE8A88E}" destId="{545F1048-77F5-403F-80A8-AB6D92C6341F}" srcOrd="1" destOrd="0" presId="urn:microsoft.com/office/officeart/2005/8/layout/vList5"/>
    <dgm:cxn modelId="{77066066-D3A2-4ABA-A8E1-13B2260734BD}" type="presParOf" srcId="{E23F0FFD-79B7-476F-83FD-815F3BE8A88E}" destId="{8DDE6985-CC31-4F57-8900-3051D8CBF9E6}" srcOrd="2" destOrd="0" presId="urn:microsoft.com/office/officeart/2005/8/layout/vList5"/>
    <dgm:cxn modelId="{330D03A8-184B-4A62-85F2-0B7BEFB62733}" type="presParOf" srcId="{8DDE6985-CC31-4F57-8900-3051D8CBF9E6}" destId="{A9CCC3D2-DA6E-4574-A5D6-2A6875D03BFA}" srcOrd="0" destOrd="0" presId="urn:microsoft.com/office/officeart/2005/8/layout/vList5"/>
    <dgm:cxn modelId="{3F381377-6E40-4C0F-B5FD-A289C4175B42}" type="presParOf" srcId="{8DDE6985-CC31-4F57-8900-3051D8CBF9E6}" destId="{B982F62D-DFDE-4E50-9688-FA9A725153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40F7C6-3C94-47D5-8D62-5E5B51E71BA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2FA4646-4017-41F9-BD0C-8AE91F982D3E}">
      <dgm:prSet custT="1"/>
      <dgm:spPr/>
      <dgm:t>
        <a:bodyPr/>
        <a:lstStyle/>
        <a:p>
          <a:r>
            <a:rPr lang="en-US" sz="2800" b="1" i="0"/>
            <a:t>Operation level breakdown of grid encoding kernels</a:t>
          </a:r>
          <a:endParaRPr lang="en-US" sz="2800"/>
        </a:p>
      </dgm:t>
    </dgm:pt>
    <dgm:pt modelId="{64E04FBE-E0E4-4537-A82A-FBEB4D36079F}" type="parTrans" cxnId="{4F5A479B-7C55-4D59-A0D8-9CB2242C99D6}">
      <dgm:prSet/>
      <dgm:spPr/>
      <dgm:t>
        <a:bodyPr/>
        <a:lstStyle/>
        <a:p>
          <a:endParaRPr lang="en-US"/>
        </a:p>
      </dgm:t>
    </dgm:pt>
    <dgm:pt modelId="{B752525B-C79F-4AB6-AC75-9C03BFAC48F7}" type="sibTrans" cxnId="{4F5A479B-7C55-4D59-A0D8-9CB2242C99D6}">
      <dgm:prSet/>
      <dgm:spPr/>
      <dgm:t>
        <a:bodyPr/>
        <a:lstStyle/>
        <a:p>
          <a:endParaRPr lang="en-US"/>
        </a:p>
      </dgm:t>
    </dgm:pt>
    <dgm:pt modelId="{CC2A3788-2CA2-4EDE-B9FC-67059B0EA25D}">
      <dgm:prSet custT="1"/>
      <dgm:spPr/>
      <dgm:t>
        <a:bodyPr/>
        <a:lstStyle/>
        <a:p>
          <a:r>
            <a:rPr lang="en-US" sz="2800" b="1" i="0"/>
            <a:t>Grid Lookup</a:t>
          </a:r>
          <a:endParaRPr lang="en-US" sz="2800"/>
        </a:p>
      </dgm:t>
    </dgm:pt>
    <dgm:pt modelId="{357D21FA-1B29-498A-8B7C-C5C91317E7F6}" type="parTrans" cxnId="{AFA55D40-6487-428F-AF7F-353EAC326A40}">
      <dgm:prSet/>
      <dgm:spPr/>
      <dgm:t>
        <a:bodyPr/>
        <a:lstStyle/>
        <a:p>
          <a:endParaRPr lang="en-US"/>
        </a:p>
      </dgm:t>
    </dgm:pt>
    <dgm:pt modelId="{6A4E249E-FDD3-44D0-84BE-E0BA090A688A}" type="sibTrans" cxnId="{AFA55D40-6487-428F-AF7F-353EAC326A40}">
      <dgm:prSet/>
      <dgm:spPr/>
      <dgm:t>
        <a:bodyPr/>
        <a:lstStyle/>
        <a:p>
          <a:endParaRPr lang="en-US"/>
        </a:p>
      </dgm:t>
    </dgm:pt>
    <dgm:pt modelId="{E6BA75B3-6565-42D2-919C-2C731DBB0678}">
      <dgm:prSet custT="1"/>
      <dgm:spPr/>
      <dgm:t>
        <a:bodyPr/>
        <a:lstStyle/>
        <a:p>
          <a:r>
            <a:rPr lang="en-US" sz="2800" b="1" i="0"/>
            <a:t>Modulo Operation</a:t>
          </a:r>
          <a:endParaRPr lang="en-US" sz="2800"/>
        </a:p>
      </dgm:t>
    </dgm:pt>
    <dgm:pt modelId="{9F60CF50-0A43-4E54-985B-87FE59E473B2}" type="parTrans" cxnId="{B6EFE40E-C8F7-4FD9-84A7-8F19A65D33D7}">
      <dgm:prSet/>
      <dgm:spPr/>
      <dgm:t>
        <a:bodyPr/>
        <a:lstStyle/>
        <a:p>
          <a:endParaRPr lang="en-US"/>
        </a:p>
      </dgm:t>
    </dgm:pt>
    <dgm:pt modelId="{13C3B53A-BFF2-431F-96B3-0AA9FACBF311}" type="sibTrans" cxnId="{B6EFE40E-C8F7-4FD9-84A7-8F19A65D33D7}">
      <dgm:prSet/>
      <dgm:spPr/>
      <dgm:t>
        <a:bodyPr/>
        <a:lstStyle/>
        <a:p>
          <a:endParaRPr lang="en-US"/>
        </a:p>
      </dgm:t>
    </dgm:pt>
    <dgm:pt modelId="{AB359009-0E0B-4A13-841F-10F7313B1D97}">
      <dgm:prSet custT="1"/>
      <dgm:spPr/>
      <dgm:t>
        <a:bodyPr/>
        <a:lstStyle/>
        <a:p>
          <a:r>
            <a:rPr lang="en-US" sz="2800" b="1" i="0"/>
            <a:t>Exponent  </a:t>
          </a:r>
          <a:endParaRPr lang="en-US" sz="2800"/>
        </a:p>
      </dgm:t>
    </dgm:pt>
    <dgm:pt modelId="{4A9D82E8-559D-429D-BBCD-F704511BB49B}" type="parTrans" cxnId="{73FDD975-53FA-4DB6-9323-21D733AE53C2}">
      <dgm:prSet/>
      <dgm:spPr/>
      <dgm:t>
        <a:bodyPr/>
        <a:lstStyle/>
        <a:p>
          <a:endParaRPr lang="en-US"/>
        </a:p>
      </dgm:t>
    </dgm:pt>
    <dgm:pt modelId="{918F8B91-2290-4B48-9769-64640D2E4101}" type="sibTrans" cxnId="{73FDD975-53FA-4DB6-9323-21D733AE53C2}">
      <dgm:prSet/>
      <dgm:spPr/>
      <dgm:t>
        <a:bodyPr/>
        <a:lstStyle/>
        <a:p>
          <a:endParaRPr lang="en-US"/>
        </a:p>
      </dgm:t>
    </dgm:pt>
    <dgm:pt modelId="{647D92F0-7119-45AA-A669-B5FC0580601B}">
      <dgm:prSet custT="1"/>
      <dgm:spPr/>
      <dgm:t>
        <a:bodyPr/>
        <a:lstStyle/>
        <a:p>
          <a:r>
            <a:rPr lang="en-US" sz="2800" b="1" i="0"/>
            <a:t>Rest dataflow dependent compute</a:t>
          </a:r>
          <a:endParaRPr lang="en-US" sz="2800"/>
        </a:p>
      </dgm:t>
    </dgm:pt>
    <dgm:pt modelId="{20CDC462-4620-4AD4-8453-69AF1D4ACE53}" type="parTrans" cxnId="{41D806D1-AFE9-45D0-8B06-417F4167ABDD}">
      <dgm:prSet/>
      <dgm:spPr/>
      <dgm:t>
        <a:bodyPr/>
        <a:lstStyle/>
        <a:p>
          <a:endParaRPr lang="en-US"/>
        </a:p>
      </dgm:t>
    </dgm:pt>
    <dgm:pt modelId="{526E7490-77DE-4D1F-836D-7A4B5631C0E5}" type="sibTrans" cxnId="{41D806D1-AFE9-45D0-8B06-417F4167ABDD}">
      <dgm:prSet/>
      <dgm:spPr/>
      <dgm:t>
        <a:bodyPr/>
        <a:lstStyle/>
        <a:p>
          <a:endParaRPr lang="en-US"/>
        </a:p>
      </dgm:t>
    </dgm:pt>
    <dgm:pt modelId="{FACBBE31-09B0-4B47-B2F6-3E997F3E82E9}">
      <dgm:prSet custT="1"/>
      <dgm:spPr/>
      <dgm:t>
        <a:bodyPr/>
        <a:lstStyle/>
        <a:p>
          <a:r>
            <a:rPr lang="en-US" sz="2800" b="1" i="0"/>
            <a:t>Waiting for memory</a:t>
          </a:r>
          <a:endParaRPr lang="en-US" sz="2800"/>
        </a:p>
      </dgm:t>
    </dgm:pt>
    <dgm:pt modelId="{0D37FA67-1B92-4BD4-9DE6-AF4BBB184F89}" type="parTrans" cxnId="{6F303ADB-4E38-4B7D-9EBD-8E695BA16497}">
      <dgm:prSet/>
      <dgm:spPr/>
      <dgm:t>
        <a:bodyPr/>
        <a:lstStyle/>
        <a:p>
          <a:endParaRPr lang="en-US"/>
        </a:p>
      </dgm:t>
    </dgm:pt>
    <dgm:pt modelId="{18259805-35DB-40F0-8128-F591FB53054F}" type="sibTrans" cxnId="{6F303ADB-4E38-4B7D-9EBD-8E695BA16497}">
      <dgm:prSet/>
      <dgm:spPr/>
      <dgm:t>
        <a:bodyPr/>
        <a:lstStyle/>
        <a:p>
          <a:endParaRPr lang="en-US"/>
        </a:p>
      </dgm:t>
    </dgm:pt>
    <dgm:pt modelId="{5CDDC439-E1F4-4342-90A6-C4A8BE3325D9}">
      <dgm:prSet custT="1"/>
      <dgm:spPr/>
      <dgm:t>
        <a:bodyPr/>
        <a:lstStyle/>
        <a:p>
          <a:r>
            <a:rPr lang="en-US" sz="2800" b="1" i="0"/>
            <a:t>Hash function </a:t>
          </a:r>
          <a:endParaRPr lang="en-US" sz="2800"/>
        </a:p>
      </dgm:t>
    </dgm:pt>
    <dgm:pt modelId="{B5CF4AD7-B0CC-41AA-8581-2DAFDB45CE6A}" type="parTrans" cxnId="{2C82CD26-3918-4FF4-86D0-71A73B0D40E5}">
      <dgm:prSet/>
      <dgm:spPr/>
      <dgm:t>
        <a:bodyPr/>
        <a:lstStyle/>
        <a:p>
          <a:endParaRPr lang="en-US"/>
        </a:p>
      </dgm:t>
    </dgm:pt>
    <dgm:pt modelId="{1EFD63D0-B00D-40A7-A27D-E77779D12DD4}" type="sibTrans" cxnId="{2C82CD26-3918-4FF4-86D0-71A73B0D40E5}">
      <dgm:prSet/>
      <dgm:spPr/>
      <dgm:t>
        <a:bodyPr/>
        <a:lstStyle/>
        <a:p>
          <a:endParaRPr lang="en-US"/>
        </a:p>
      </dgm:t>
    </dgm:pt>
    <dgm:pt modelId="{1A30B113-EEB0-4683-A7D5-D2FFAE885A48}" type="pres">
      <dgm:prSet presAssocID="{0F40F7C6-3C94-47D5-8D62-5E5B51E71BA5}" presName="Name0" presStyleCnt="0">
        <dgm:presLayoutVars>
          <dgm:dir/>
          <dgm:animLvl val="lvl"/>
          <dgm:resizeHandles val="exact"/>
        </dgm:presLayoutVars>
      </dgm:prSet>
      <dgm:spPr/>
    </dgm:pt>
    <dgm:pt modelId="{DA0010D3-B852-4AB9-94DB-46E8DA8A6E8B}" type="pres">
      <dgm:prSet presAssocID="{C2FA4646-4017-41F9-BD0C-8AE91F982D3E}" presName="linNode" presStyleCnt="0"/>
      <dgm:spPr/>
    </dgm:pt>
    <dgm:pt modelId="{3AFEE31B-030F-443D-AB70-821D36BF08F5}" type="pres">
      <dgm:prSet presAssocID="{C2FA4646-4017-41F9-BD0C-8AE91F982D3E}" presName="parentText" presStyleLbl="node1" presStyleIdx="0" presStyleCnt="1">
        <dgm:presLayoutVars>
          <dgm:chMax val="1"/>
          <dgm:bulletEnabled val="1"/>
        </dgm:presLayoutVars>
      </dgm:prSet>
      <dgm:spPr/>
    </dgm:pt>
    <dgm:pt modelId="{22BE9DA3-1F7B-4DFD-B61C-701209E58F9B}" type="pres">
      <dgm:prSet presAssocID="{C2FA4646-4017-41F9-BD0C-8AE91F982D3E}" presName="descendantText" presStyleLbl="alignAccFollowNode1" presStyleIdx="0" presStyleCnt="1" custScaleY="112909">
        <dgm:presLayoutVars>
          <dgm:bulletEnabled val="1"/>
        </dgm:presLayoutVars>
      </dgm:prSet>
      <dgm:spPr/>
    </dgm:pt>
  </dgm:ptLst>
  <dgm:cxnLst>
    <dgm:cxn modelId="{B6EFE40E-C8F7-4FD9-84A7-8F19A65D33D7}" srcId="{C2FA4646-4017-41F9-BD0C-8AE91F982D3E}" destId="{E6BA75B3-6565-42D2-919C-2C731DBB0678}" srcOrd="2" destOrd="0" parTransId="{9F60CF50-0A43-4E54-985B-87FE59E473B2}" sibTransId="{13C3B53A-BFF2-431F-96B3-0AA9FACBF311}"/>
    <dgm:cxn modelId="{2C82CD26-3918-4FF4-86D0-71A73B0D40E5}" srcId="{C2FA4646-4017-41F9-BD0C-8AE91F982D3E}" destId="{5CDDC439-E1F4-4342-90A6-C4A8BE3325D9}" srcOrd="1" destOrd="0" parTransId="{B5CF4AD7-B0CC-41AA-8581-2DAFDB45CE6A}" sibTransId="{1EFD63D0-B00D-40A7-A27D-E77779D12DD4}"/>
    <dgm:cxn modelId="{B159CC27-F2B2-40A6-BAEC-29F0E0803711}" type="presOf" srcId="{E6BA75B3-6565-42D2-919C-2C731DBB0678}" destId="{22BE9DA3-1F7B-4DFD-B61C-701209E58F9B}" srcOrd="0" destOrd="2" presId="urn:microsoft.com/office/officeart/2005/8/layout/vList5"/>
    <dgm:cxn modelId="{60CC4232-CEED-41FF-ACD8-7BD2F7D5E2AD}" type="presOf" srcId="{647D92F0-7119-45AA-A669-B5FC0580601B}" destId="{22BE9DA3-1F7B-4DFD-B61C-701209E58F9B}" srcOrd="0" destOrd="4" presId="urn:microsoft.com/office/officeart/2005/8/layout/vList5"/>
    <dgm:cxn modelId="{AFA55D40-6487-428F-AF7F-353EAC326A40}" srcId="{C2FA4646-4017-41F9-BD0C-8AE91F982D3E}" destId="{CC2A3788-2CA2-4EDE-B9FC-67059B0EA25D}" srcOrd="0" destOrd="0" parTransId="{357D21FA-1B29-498A-8B7C-C5C91317E7F6}" sibTransId="{6A4E249E-FDD3-44D0-84BE-E0BA090A688A}"/>
    <dgm:cxn modelId="{338F3062-B9AA-40EC-8497-929820585D39}" type="presOf" srcId="{AB359009-0E0B-4A13-841F-10F7313B1D97}" destId="{22BE9DA3-1F7B-4DFD-B61C-701209E58F9B}" srcOrd="0" destOrd="3" presId="urn:microsoft.com/office/officeart/2005/8/layout/vList5"/>
    <dgm:cxn modelId="{17F0A847-0D55-44CB-A5FA-2FF9D333BFB3}" type="presOf" srcId="{5CDDC439-E1F4-4342-90A6-C4A8BE3325D9}" destId="{22BE9DA3-1F7B-4DFD-B61C-701209E58F9B}" srcOrd="0" destOrd="1" presId="urn:microsoft.com/office/officeart/2005/8/layout/vList5"/>
    <dgm:cxn modelId="{73FDD975-53FA-4DB6-9323-21D733AE53C2}" srcId="{C2FA4646-4017-41F9-BD0C-8AE91F982D3E}" destId="{AB359009-0E0B-4A13-841F-10F7313B1D97}" srcOrd="3" destOrd="0" parTransId="{4A9D82E8-559D-429D-BBCD-F704511BB49B}" sibTransId="{918F8B91-2290-4B48-9769-64640D2E4101}"/>
    <dgm:cxn modelId="{4F5A479B-7C55-4D59-A0D8-9CB2242C99D6}" srcId="{0F40F7C6-3C94-47D5-8D62-5E5B51E71BA5}" destId="{C2FA4646-4017-41F9-BD0C-8AE91F982D3E}" srcOrd="0" destOrd="0" parTransId="{64E04FBE-E0E4-4537-A82A-FBEB4D36079F}" sibTransId="{B752525B-C79F-4AB6-AC75-9C03BFAC48F7}"/>
    <dgm:cxn modelId="{323E6A9B-5484-4BEB-AE98-1E52404B93BF}" type="presOf" srcId="{CC2A3788-2CA2-4EDE-B9FC-67059B0EA25D}" destId="{22BE9DA3-1F7B-4DFD-B61C-701209E58F9B}" srcOrd="0" destOrd="0" presId="urn:microsoft.com/office/officeart/2005/8/layout/vList5"/>
    <dgm:cxn modelId="{8505D0A3-371E-422C-BC85-7212F33E5528}" type="presOf" srcId="{0F40F7C6-3C94-47D5-8D62-5E5B51E71BA5}" destId="{1A30B113-EEB0-4683-A7D5-D2FFAE885A48}" srcOrd="0" destOrd="0" presId="urn:microsoft.com/office/officeart/2005/8/layout/vList5"/>
    <dgm:cxn modelId="{41D806D1-AFE9-45D0-8B06-417F4167ABDD}" srcId="{C2FA4646-4017-41F9-BD0C-8AE91F982D3E}" destId="{647D92F0-7119-45AA-A669-B5FC0580601B}" srcOrd="4" destOrd="0" parTransId="{20CDC462-4620-4AD4-8453-69AF1D4ACE53}" sibTransId="{526E7490-77DE-4D1F-836D-7A4B5631C0E5}"/>
    <dgm:cxn modelId="{6F303ADB-4E38-4B7D-9EBD-8E695BA16497}" srcId="{C2FA4646-4017-41F9-BD0C-8AE91F982D3E}" destId="{FACBBE31-09B0-4B47-B2F6-3E997F3E82E9}" srcOrd="5" destOrd="0" parTransId="{0D37FA67-1B92-4BD4-9DE6-AF4BBB184F89}" sibTransId="{18259805-35DB-40F0-8128-F591FB53054F}"/>
    <dgm:cxn modelId="{D2740EE8-7434-4D3D-A04C-6682D54F5DDC}" type="presOf" srcId="{C2FA4646-4017-41F9-BD0C-8AE91F982D3E}" destId="{3AFEE31B-030F-443D-AB70-821D36BF08F5}" srcOrd="0" destOrd="0" presId="urn:microsoft.com/office/officeart/2005/8/layout/vList5"/>
    <dgm:cxn modelId="{809CD8F0-8C24-4B75-BEE4-06CC2D7E6186}" type="presOf" srcId="{FACBBE31-09B0-4B47-B2F6-3E997F3E82E9}" destId="{22BE9DA3-1F7B-4DFD-B61C-701209E58F9B}" srcOrd="0" destOrd="5" presId="urn:microsoft.com/office/officeart/2005/8/layout/vList5"/>
    <dgm:cxn modelId="{C1C44B6B-3126-40F8-AB87-458368850D1F}" type="presParOf" srcId="{1A30B113-EEB0-4683-A7D5-D2FFAE885A48}" destId="{DA0010D3-B852-4AB9-94DB-46E8DA8A6E8B}" srcOrd="0" destOrd="0" presId="urn:microsoft.com/office/officeart/2005/8/layout/vList5"/>
    <dgm:cxn modelId="{D92200AD-66A4-4E91-9042-D7A61D7A2BCF}" type="presParOf" srcId="{DA0010D3-B852-4AB9-94DB-46E8DA8A6E8B}" destId="{3AFEE31B-030F-443D-AB70-821D36BF08F5}" srcOrd="0" destOrd="0" presId="urn:microsoft.com/office/officeart/2005/8/layout/vList5"/>
    <dgm:cxn modelId="{031884CF-08EB-4DBD-A4DE-CA1918F8C0DD}" type="presParOf" srcId="{DA0010D3-B852-4AB9-94DB-46E8DA8A6E8B}" destId="{22BE9DA3-1F7B-4DFD-B61C-701209E58F9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6DD7EE-8280-4AB9-92D9-359D8B79522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BA6B3F1-5ED4-4C85-80C8-C069678E1E26}">
      <dgm:prSet custT="1"/>
      <dgm:spPr/>
      <dgm:t>
        <a:bodyPr/>
        <a:lstStyle/>
        <a:p>
          <a:pPr algn="ctr">
            <a:buNone/>
          </a:pPr>
          <a:r>
            <a:rPr lang="en-US" sz="2800" b="1" i="0"/>
            <a:t>Multi Res. Hash Grid</a:t>
          </a:r>
          <a:endParaRPr lang="en-US" sz="2800"/>
        </a:p>
      </dgm:t>
    </dgm:pt>
    <dgm:pt modelId="{69109195-8BA9-415A-8C9E-C7005E4876CE}" type="sibTrans" cxnId="{D29D8A31-C8EF-4651-B9AF-273FCC93346D}">
      <dgm:prSet/>
      <dgm:spPr/>
      <dgm:t>
        <a:bodyPr/>
        <a:lstStyle/>
        <a:p>
          <a:endParaRPr lang="en-US"/>
        </a:p>
      </dgm:t>
    </dgm:pt>
    <dgm:pt modelId="{C1813A3D-5916-4282-833F-4B58CDDBA432}" type="parTrans" cxnId="{D29D8A31-C8EF-4651-B9AF-273FCC93346D}">
      <dgm:prSet/>
      <dgm:spPr/>
      <dgm:t>
        <a:bodyPr/>
        <a:lstStyle/>
        <a:p>
          <a:endParaRPr lang="en-US"/>
        </a:p>
      </dgm:t>
    </dgm:pt>
    <dgm:pt modelId="{2962C3DF-2F48-4E0E-B668-88D37D09A155}">
      <dgm:prSet custT="1"/>
      <dgm:spPr/>
      <dgm:t>
        <a:bodyPr/>
        <a:lstStyle/>
        <a:p>
          <a:pPr algn="l"/>
          <a:r>
            <a:rPr lang="en-US" sz="2800" b="1" i="0"/>
            <a:t>08 NFPs – 13X</a:t>
          </a:r>
          <a:endParaRPr lang="en-US" sz="2800"/>
        </a:p>
      </dgm:t>
    </dgm:pt>
    <dgm:pt modelId="{984BB87E-D1B4-445D-8414-95C1C098C957}" type="sibTrans" cxnId="{0123114A-1F84-4663-B576-1D4721B904EC}">
      <dgm:prSet/>
      <dgm:spPr/>
      <dgm:t>
        <a:bodyPr/>
        <a:lstStyle/>
        <a:p>
          <a:endParaRPr lang="en-US"/>
        </a:p>
      </dgm:t>
    </dgm:pt>
    <dgm:pt modelId="{12054061-45A7-4A3A-8B13-B25F0FAF71CC}" type="parTrans" cxnId="{0123114A-1F84-4663-B576-1D4721B904EC}">
      <dgm:prSet/>
      <dgm:spPr/>
      <dgm:t>
        <a:bodyPr/>
        <a:lstStyle/>
        <a:p>
          <a:endParaRPr lang="en-US"/>
        </a:p>
      </dgm:t>
    </dgm:pt>
    <dgm:pt modelId="{1B0B7A0E-8522-4252-9D5A-F40BA3F06108}">
      <dgm:prSet custT="1"/>
      <dgm:spPr/>
      <dgm:t>
        <a:bodyPr/>
        <a:lstStyle/>
        <a:p>
          <a:pPr algn="l"/>
          <a:r>
            <a:rPr lang="en-US" sz="2800" b="1" i="0"/>
            <a:t>16 NFPs – 21X</a:t>
          </a:r>
          <a:endParaRPr lang="en-US" sz="2800"/>
        </a:p>
      </dgm:t>
    </dgm:pt>
    <dgm:pt modelId="{A9C0DF09-672B-4D03-A08A-D121DAC9FEB2}" type="sibTrans" cxnId="{54E846AE-F62F-4A19-B9C0-915ADBA79BB4}">
      <dgm:prSet/>
      <dgm:spPr/>
      <dgm:t>
        <a:bodyPr/>
        <a:lstStyle/>
        <a:p>
          <a:endParaRPr lang="en-US"/>
        </a:p>
      </dgm:t>
    </dgm:pt>
    <dgm:pt modelId="{9963818D-11F1-4DAE-B85A-850FC3C6CCF4}" type="parTrans" cxnId="{54E846AE-F62F-4A19-B9C0-915ADBA79BB4}">
      <dgm:prSet/>
      <dgm:spPr/>
      <dgm:t>
        <a:bodyPr/>
        <a:lstStyle/>
        <a:p>
          <a:endParaRPr lang="en-US"/>
        </a:p>
      </dgm:t>
    </dgm:pt>
    <dgm:pt modelId="{C02576CD-AD82-42E3-AA0F-32B2C5FD35BB}">
      <dgm:prSet/>
      <dgm:spPr/>
      <dgm:t>
        <a:bodyPr/>
        <a:lstStyle/>
        <a:p>
          <a:pPr algn="l"/>
          <a:r>
            <a:rPr lang="en-US" sz="2800" b="1" i="0"/>
            <a:t>32 NFPs – 34X</a:t>
          </a:r>
          <a:endParaRPr lang="en-US" sz="2800"/>
        </a:p>
      </dgm:t>
    </dgm:pt>
    <dgm:pt modelId="{581022D8-78B1-4357-99DA-F26670EE32DF}" type="sibTrans" cxnId="{353F99DE-02B7-4FBB-B45B-FB84EC824E41}">
      <dgm:prSet/>
      <dgm:spPr/>
      <dgm:t>
        <a:bodyPr/>
        <a:lstStyle/>
        <a:p>
          <a:endParaRPr lang="en-US"/>
        </a:p>
      </dgm:t>
    </dgm:pt>
    <dgm:pt modelId="{BFD5E033-39F0-4792-BC29-AAC7B925F8A0}" type="parTrans" cxnId="{353F99DE-02B7-4FBB-B45B-FB84EC824E41}">
      <dgm:prSet/>
      <dgm:spPr/>
      <dgm:t>
        <a:bodyPr/>
        <a:lstStyle/>
        <a:p>
          <a:endParaRPr lang="en-US"/>
        </a:p>
      </dgm:t>
    </dgm:pt>
    <dgm:pt modelId="{7565EC74-B04E-4F95-A879-8F9C8C9D2375}">
      <dgm:prSet custT="1"/>
      <dgm:spPr/>
      <dgm:t>
        <a:bodyPr/>
        <a:lstStyle/>
        <a:p>
          <a:pPr algn="l"/>
          <a:r>
            <a:rPr lang="en-US" sz="2800" b="1" i="0"/>
            <a:t>64 NFPs – 39X</a:t>
          </a:r>
          <a:endParaRPr lang="en-US" sz="2800"/>
        </a:p>
      </dgm:t>
    </dgm:pt>
    <dgm:pt modelId="{960D94D9-068F-4C04-8E37-D9C7AA59580B}" type="sibTrans" cxnId="{70D60698-9249-42B7-8E98-B365EC6CD35E}">
      <dgm:prSet/>
      <dgm:spPr/>
      <dgm:t>
        <a:bodyPr/>
        <a:lstStyle/>
        <a:p>
          <a:endParaRPr lang="en-US"/>
        </a:p>
      </dgm:t>
    </dgm:pt>
    <dgm:pt modelId="{639DCF76-E013-4A7E-AB76-9449D63315F8}" type="parTrans" cxnId="{70D60698-9249-42B7-8E98-B365EC6CD35E}">
      <dgm:prSet/>
      <dgm:spPr/>
      <dgm:t>
        <a:bodyPr/>
        <a:lstStyle/>
        <a:p>
          <a:endParaRPr lang="en-US"/>
        </a:p>
      </dgm:t>
    </dgm:pt>
    <dgm:pt modelId="{2F7B2D9D-E662-4719-ADA4-F7F51EF03B9E}" type="pres">
      <dgm:prSet presAssocID="{D96DD7EE-8280-4AB9-92D9-359D8B795228}" presName="Name0" presStyleCnt="0">
        <dgm:presLayoutVars>
          <dgm:dir/>
          <dgm:animLvl val="lvl"/>
          <dgm:resizeHandles val="exact"/>
        </dgm:presLayoutVars>
      </dgm:prSet>
      <dgm:spPr/>
    </dgm:pt>
    <dgm:pt modelId="{DC230340-C333-4E4D-BC4F-523AA745F383}" type="pres">
      <dgm:prSet presAssocID="{ABA6B3F1-5ED4-4C85-80C8-C069678E1E26}" presName="linNode" presStyleCnt="0"/>
      <dgm:spPr/>
    </dgm:pt>
    <dgm:pt modelId="{3655F8AD-FD8A-4EE6-8629-D0402C158B1A}" type="pres">
      <dgm:prSet presAssocID="{ABA6B3F1-5ED4-4C85-80C8-C069678E1E26}" presName="parentText" presStyleLbl="node1" presStyleIdx="0" presStyleCnt="1" custLinFactNeighborX="-2552" custLinFactNeighborY="-23087">
        <dgm:presLayoutVars>
          <dgm:chMax val="1"/>
          <dgm:bulletEnabled val="1"/>
        </dgm:presLayoutVars>
      </dgm:prSet>
      <dgm:spPr/>
    </dgm:pt>
    <dgm:pt modelId="{4F57389F-DC55-4804-8F3A-70C20F9A2578}" type="pres">
      <dgm:prSet presAssocID="{ABA6B3F1-5ED4-4C85-80C8-C069678E1E26}" presName="descendantText" presStyleLbl="alignAccFollowNode1" presStyleIdx="0" presStyleCnt="1">
        <dgm:presLayoutVars>
          <dgm:bulletEnabled val="1"/>
        </dgm:presLayoutVars>
      </dgm:prSet>
      <dgm:spPr/>
    </dgm:pt>
  </dgm:ptLst>
  <dgm:cxnLst>
    <dgm:cxn modelId="{D29D8A31-C8EF-4651-B9AF-273FCC93346D}" srcId="{D96DD7EE-8280-4AB9-92D9-359D8B795228}" destId="{ABA6B3F1-5ED4-4C85-80C8-C069678E1E26}" srcOrd="0" destOrd="0" parTransId="{C1813A3D-5916-4282-833F-4B58CDDBA432}" sibTransId="{69109195-8BA9-415A-8C9E-C7005E4876CE}"/>
    <dgm:cxn modelId="{ECAD625C-21C7-470B-86B7-DBE0955B5B05}" type="presOf" srcId="{C02576CD-AD82-42E3-AA0F-32B2C5FD35BB}" destId="{4F57389F-DC55-4804-8F3A-70C20F9A2578}" srcOrd="0" destOrd="2" presId="urn:microsoft.com/office/officeart/2005/8/layout/vList5"/>
    <dgm:cxn modelId="{0123114A-1F84-4663-B576-1D4721B904EC}" srcId="{ABA6B3F1-5ED4-4C85-80C8-C069678E1E26}" destId="{2962C3DF-2F48-4E0E-B668-88D37D09A155}" srcOrd="0" destOrd="0" parTransId="{12054061-45A7-4A3A-8B13-B25F0FAF71CC}" sibTransId="{984BB87E-D1B4-445D-8414-95C1C098C957}"/>
    <dgm:cxn modelId="{D479924C-7446-4B4F-BA17-218BCB245EE7}" type="presOf" srcId="{D96DD7EE-8280-4AB9-92D9-359D8B795228}" destId="{2F7B2D9D-E662-4719-ADA4-F7F51EF03B9E}" srcOrd="0" destOrd="0" presId="urn:microsoft.com/office/officeart/2005/8/layout/vList5"/>
    <dgm:cxn modelId="{FC588653-2543-4667-817A-16A161452E85}" type="presOf" srcId="{2962C3DF-2F48-4E0E-B668-88D37D09A155}" destId="{4F57389F-DC55-4804-8F3A-70C20F9A2578}" srcOrd="0" destOrd="0" presId="urn:microsoft.com/office/officeart/2005/8/layout/vList5"/>
    <dgm:cxn modelId="{633ABE8A-705A-4CD3-BC79-A1005469D921}" type="presOf" srcId="{ABA6B3F1-5ED4-4C85-80C8-C069678E1E26}" destId="{3655F8AD-FD8A-4EE6-8629-D0402C158B1A}" srcOrd="0" destOrd="0" presId="urn:microsoft.com/office/officeart/2005/8/layout/vList5"/>
    <dgm:cxn modelId="{70D60698-9249-42B7-8E98-B365EC6CD35E}" srcId="{ABA6B3F1-5ED4-4C85-80C8-C069678E1E26}" destId="{7565EC74-B04E-4F95-A879-8F9C8C9D2375}" srcOrd="3" destOrd="0" parTransId="{639DCF76-E013-4A7E-AB76-9449D63315F8}" sibTransId="{960D94D9-068F-4C04-8E37-D9C7AA59580B}"/>
    <dgm:cxn modelId="{54E846AE-F62F-4A19-B9C0-915ADBA79BB4}" srcId="{ABA6B3F1-5ED4-4C85-80C8-C069678E1E26}" destId="{1B0B7A0E-8522-4252-9D5A-F40BA3F06108}" srcOrd="1" destOrd="0" parTransId="{9963818D-11F1-4DAE-B85A-850FC3C6CCF4}" sibTransId="{A9C0DF09-672B-4D03-A08A-D121DAC9FEB2}"/>
    <dgm:cxn modelId="{353F99DE-02B7-4FBB-B45B-FB84EC824E41}" srcId="{ABA6B3F1-5ED4-4C85-80C8-C069678E1E26}" destId="{C02576CD-AD82-42E3-AA0F-32B2C5FD35BB}" srcOrd="2" destOrd="0" parTransId="{BFD5E033-39F0-4792-BC29-AAC7B925F8A0}" sibTransId="{581022D8-78B1-4357-99DA-F26670EE32DF}"/>
    <dgm:cxn modelId="{F6CF8FEF-94D1-49E3-A188-84340A685073}" type="presOf" srcId="{1B0B7A0E-8522-4252-9D5A-F40BA3F06108}" destId="{4F57389F-DC55-4804-8F3A-70C20F9A2578}" srcOrd="0" destOrd="1" presId="urn:microsoft.com/office/officeart/2005/8/layout/vList5"/>
    <dgm:cxn modelId="{AA60B1FE-5522-4E5D-804D-C8C2EEAA16D6}" type="presOf" srcId="{7565EC74-B04E-4F95-A879-8F9C8C9D2375}" destId="{4F57389F-DC55-4804-8F3A-70C20F9A2578}" srcOrd="0" destOrd="3" presId="urn:microsoft.com/office/officeart/2005/8/layout/vList5"/>
    <dgm:cxn modelId="{F2876F65-F789-4345-870F-6A810B086EBB}" type="presParOf" srcId="{2F7B2D9D-E662-4719-ADA4-F7F51EF03B9E}" destId="{DC230340-C333-4E4D-BC4F-523AA745F383}" srcOrd="0" destOrd="0" presId="urn:microsoft.com/office/officeart/2005/8/layout/vList5"/>
    <dgm:cxn modelId="{FAB3E9EC-BDA0-40F4-A1FE-EBFF36F000AF}" type="presParOf" srcId="{DC230340-C333-4E4D-BC4F-523AA745F383}" destId="{3655F8AD-FD8A-4EE6-8629-D0402C158B1A}" srcOrd="0" destOrd="0" presId="urn:microsoft.com/office/officeart/2005/8/layout/vList5"/>
    <dgm:cxn modelId="{BC04CEC4-E3BC-4A12-8856-C5A53F819C34}" type="presParOf" srcId="{DC230340-C333-4E4D-BC4F-523AA745F383}" destId="{4F57389F-DC55-4804-8F3A-70C20F9A25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753CBD-7628-4620-8D18-F794DAD4EC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AD468A-10BA-46E3-9FEB-EC0163F16062}">
      <dgm:prSet custT="1"/>
      <dgm:spPr/>
      <dgm:t>
        <a:bodyPr/>
        <a:lstStyle/>
        <a:p>
          <a:r>
            <a:rPr lang="en-US" sz="2000" b="1" i="0"/>
            <a:t>Neural graphics as a potent replacement for traditional rendering algorithms.</a:t>
          </a:r>
          <a:endParaRPr lang="en-US" sz="2000"/>
        </a:p>
      </dgm:t>
    </dgm:pt>
    <dgm:pt modelId="{37EDA099-EB20-4356-978D-9BE4448D0457}" type="parTrans" cxnId="{5D310189-00A5-44A2-B27E-0A33F24E9E48}">
      <dgm:prSet/>
      <dgm:spPr/>
      <dgm:t>
        <a:bodyPr/>
        <a:lstStyle/>
        <a:p>
          <a:endParaRPr lang="en-US"/>
        </a:p>
      </dgm:t>
    </dgm:pt>
    <dgm:pt modelId="{3D117F55-D7CB-4D9D-A8CD-1926595F2DA9}" type="sibTrans" cxnId="{5D310189-00A5-44A2-B27E-0A33F24E9E48}">
      <dgm:prSet/>
      <dgm:spPr/>
      <dgm:t>
        <a:bodyPr/>
        <a:lstStyle/>
        <a:p>
          <a:endParaRPr lang="en-US"/>
        </a:p>
      </dgm:t>
    </dgm:pt>
    <dgm:pt modelId="{616313F7-E2BF-499B-9832-F2631895E12D}">
      <dgm:prSet custT="1"/>
      <dgm:spPr/>
      <dgm:t>
        <a:bodyPr/>
        <a:lstStyle/>
        <a:p>
          <a:r>
            <a:rPr lang="en-US" sz="2000" b="1" i="0"/>
            <a:t>Disparity between desired performance and the current state of the art (1.5x-55x).</a:t>
          </a:r>
          <a:endParaRPr lang="en-US" sz="2000"/>
        </a:p>
      </dgm:t>
    </dgm:pt>
    <dgm:pt modelId="{D4B9DE58-3CFF-4E4E-83E7-D41818B16022}" type="parTrans" cxnId="{BC049D24-C9BC-4A4D-B9C3-DCB4D973FC7B}">
      <dgm:prSet/>
      <dgm:spPr/>
      <dgm:t>
        <a:bodyPr/>
        <a:lstStyle/>
        <a:p>
          <a:endParaRPr lang="en-US"/>
        </a:p>
      </dgm:t>
    </dgm:pt>
    <dgm:pt modelId="{07E6C5B2-EFB5-490E-911E-58BDECA73C57}" type="sibTrans" cxnId="{BC049D24-C9BC-4A4D-B9C3-DCB4D973FC7B}">
      <dgm:prSet/>
      <dgm:spPr/>
      <dgm:t>
        <a:bodyPr/>
        <a:lstStyle/>
        <a:p>
          <a:endParaRPr lang="en-US"/>
        </a:p>
      </dgm:t>
    </dgm:pt>
    <dgm:pt modelId="{132F18A3-690C-4090-8879-8C82F2700D68}">
      <dgm:prSet custT="1"/>
      <dgm:spPr/>
      <dgm:t>
        <a:bodyPr/>
        <a:lstStyle/>
        <a:p>
          <a:r>
            <a:rPr lang="en-US" sz="2000" b="1" i="0"/>
            <a:t>Identification of input encoding and MLP kernels as performance bottlenecks.</a:t>
          </a:r>
          <a:endParaRPr lang="en-US" sz="2000"/>
        </a:p>
      </dgm:t>
    </dgm:pt>
    <dgm:pt modelId="{768DE0FA-C8F4-4728-9BD9-57F009518790}" type="parTrans" cxnId="{89CB579B-4465-4F29-91DE-2927F5F753FF}">
      <dgm:prSet/>
      <dgm:spPr/>
      <dgm:t>
        <a:bodyPr/>
        <a:lstStyle/>
        <a:p>
          <a:endParaRPr lang="en-US"/>
        </a:p>
      </dgm:t>
    </dgm:pt>
    <dgm:pt modelId="{8E6B772C-CC35-433C-95E7-4B26A596B39D}" type="sibTrans" cxnId="{89CB579B-4465-4F29-91DE-2927F5F753FF}">
      <dgm:prSet/>
      <dgm:spPr/>
      <dgm:t>
        <a:bodyPr/>
        <a:lstStyle/>
        <a:p>
          <a:endParaRPr lang="en-US"/>
        </a:p>
      </dgm:t>
    </dgm:pt>
    <dgm:pt modelId="{48B6B838-BFA6-43D2-A50F-F99BBA5A99C1}">
      <dgm:prSet custT="1"/>
      <dgm:spPr/>
      <dgm:t>
        <a:bodyPr/>
        <a:lstStyle/>
        <a:p>
          <a:r>
            <a:rPr lang="en-US" sz="2000" b="1" i="0"/>
            <a:t>Proposal of NGPC – a hardware solution to accelerate input encoding and MLP.</a:t>
          </a:r>
          <a:endParaRPr lang="en-US" sz="2000"/>
        </a:p>
      </dgm:t>
    </dgm:pt>
    <dgm:pt modelId="{54029C5A-CF48-48C7-AF98-0B39A7CB8F9F}" type="parTrans" cxnId="{5DF8E877-4436-435D-A411-8A56CB03A151}">
      <dgm:prSet/>
      <dgm:spPr/>
      <dgm:t>
        <a:bodyPr/>
        <a:lstStyle/>
        <a:p>
          <a:endParaRPr lang="en-US"/>
        </a:p>
      </dgm:t>
    </dgm:pt>
    <dgm:pt modelId="{198C1DBF-B629-4152-A580-C72414B1CB15}" type="sibTrans" cxnId="{5DF8E877-4436-435D-A411-8A56CB03A151}">
      <dgm:prSet/>
      <dgm:spPr/>
      <dgm:t>
        <a:bodyPr/>
        <a:lstStyle/>
        <a:p>
          <a:endParaRPr lang="en-US"/>
        </a:p>
      </dgm:t>
    </dgm:pt>
    <dgm:pt modelId="{7E1D27C4-95C6-424B-AD14-207A16B4B403}">
      <dgm:prSet custT="1"/>
      <dgm:spPr/>
      <dgm:t>
        <a:bodyPr/>
        <a:lstStyle/>
        <a:p>
          <a:r>
            <a:rPr lang="en-US" sz="2000" b="1" i="0"/>
            <a:t>The NGPC achieves up to 58X end-to-end application-level performance improvement.</a:t>
          </a:r>
          <a:endParaRPr lang="en-US" sz="2000"/>
        </a:p>
      </dgm:t>
    </dgm:pt>
    <dgm:pt modelId="{FD525194-8B5D-4267-93B7-A0BA8A898019}" type="parTrans" cxnId="{F057EE37-6928-44ED-A72F-C542FBD12B4E}">
      <dgm:prSet/>
      <dgm:spPr/>
      <dgm:t>
        <a:bodyPr/>
        <a:lstStyle/>
        <a:p>
          <a:endParaRPr lang="en-US"/>
        </a:p>
      </dgm:t>
    </dgm:pt>
    <dgm:pt modelId="{3B5FDBD2-D98D-450C-A79B-9E4C2A0E21ED}" type="sibTrans" cxnId="{F057EE37-6928-44ED-A72F-C542FBD12B4E}">
      <dgm:prSet/>
      <dgm:spPr/>
      <dgm:t>
        <a:bodyPr/>
        <a:lstStyle/>
        <a:p>
          <a:endParaRPr lang="en-US"/>
        </a:p>
      </dgm:t>
    </dgm:pt>
    <dgm:pt modelId="{1BA22311-ECF9-4E2A-9E36-4C65CDF9677E}">
      <dgm:prSet custT="1"/>
      <dgm:spPr/>
      <dgm:t>
        <a:bodyPr/>
        <a:lstStyle/>
        <a:p>
          <a:r>
            <a:rPr lang="en-US" sz="2000" b="1" i="0"/>
            <a:t>NGPC enables rendering of 4k Ultra HD resolution frames at 30 FPS for NeRF and 8k Ultra HD frames at 120 FPS for all other neural graphics applications.</a:t>
          </a:r>
          <a:endParaRPr lang="en-US" sz="2000"/>
        </a:p>
      </dgm:t>
    </dgm:pt>
    <dgm:pt modelId="{420A2492-99DE-49E5-A518-0A1DAD273864}" type="parTrans" cxnId="{21B77290-333C-490C-A171-534A22865EE2}">
      <dgm:prSet/>
      <dgm:spPr/>
      <dgm:t>
        <a:bodyPr/>
        <a:lstStyle/>
        <a:p>
          <a:endParaRPr lang="en-US"/>
        </a:p>
      </dgm:t>
    </dgm:pt>
    <dgm:pt modelId="{EE871DAB-6E1F-47A0-80E3-5F7E2B367CEA}" type="sibTrans" cxnId="{21B77290-333C-490C-A171-534A22865EE2}">
      <dgm:prSet/>
      <dgm:spPr/>
      <dgm:t>
        <a:bodyPr/>
        <a:lstStyle/>
        <a:p>
          <a:endParaRPr lang="en-US"/>
        </a:p>
      </dgm:t>
    </dgm:pt>
    <dgm:pt modelId="{7AA276E0-581B-4C48-B697-0FE1BE1335EB}">
      <dgm:prSet custT="1"/>
      <dgm:spPr/>
      <dgm:t>
        <a:bodyPr/>
        <a:lstStyle/>
        <a:p>
          <a:pPr>
            <a:buNone/>
          </a:pPr>
          <a:r>
            <a:rPr lang="en-US" sz="2000" b="1"/>
            <a:t>In this paper we addressed the question does NG need HW support? </a:t>
          </a:r>
        </a:p>
      </dgm:t>
    </dgm:pt>
    <dgm:pt modelId="{BF2CDC4B-151B-463A-B923-E4A8FD6336E2}" type="parTrans" cxnId="{E2589202-5738-4801-8454-6BDE58490922}">
      <dgm:prSet/>
      <dgm:spPr/>
      <dgm:t>
        <a:bodyPr/>
        <a:lstStyle/>
        <a:p>
          <a:endParaRPr lang="en-US"/>
        </a:p>
      </dgm:t>
    </dgm:pt>
    <dgm:pt modelId="{5BB655A3-A12F-47D6-891B-4AB36A17126A}" type="sibTrans" cxnId="{E2589202-5738-4801-8454-6BDE58490922}">
      <dgm:prSet/>
      <dgm:spPr/>
      <dgm:t>
        <a:bodyPr/>
        <a:lstStyle/>
        <a:p>
          <a:endParaRPr lang="en-US"/>
        </a:p>
      </dgm:t>
    </dgm:pt>
    <dgm:pt modelId="{3529BADA-8F20-4ECA-92AF-F20015AFF528}" type="pres">
      <dgm:prSet presAssocID="{05753CBD-7628-4620-8D18-F794DAD4EC6E}" presName="linear" presStyleCnt="0">
        <dgm:presLayoutVars>
          <dgm:animLvl val="lvl"/>
          <dgm:resizeHandles val="exact"/>
        </dgm:presLayoutVars>
      </dgm:prSet>
      <dgm:spPr/>
    </dgm:pt>
    <dgm:pt modelId="{32FDE5C1-2BBD-4EDF-BF13-E29A28A71D5B}" type="pres">
      <dgm:prSet presAssocID="{36AD468A-10BA-46E3-9FEB-EC0163F16062}" presName="parentText" presStyleLbl="node1" presStyleIdx="0" presStyleCnt="7">
        <dgm:presLayoutVars>
          <dgm:chMax val="0"/>
          <dgm:bulletEnabled val="1"/>
        </dgm:presLayoutVars>
      </dgm:prSet>
      <dgm:spPr/>
    </dgm:pt>
    <dgm:pt modelId="{1DB6BFAB-FCDB-48AC-875F-60B4A2558BD2}" type="pres">
      <dgm:prSet presAssocID="{3D117F55-D7CB-4D9D-A8CD-1926595F2DA9}" presName="spacer" presStyleCnt="0"/>
      <dgm:spPr/>
    </dgm:pt>
    <dgm:pt modelId="{D9E01FCC-B902-45AC-9B98-965ACA93AA75}" type="pres">
      <dgm:prSet presAssocID="{7AA276E0-581B-4C48-B697-0FE1BE1335EB}" presName="parentText" presStyleLbl="node1" presStyleIdx="1" presStyleCnt="7">
        <dgm:presLayoutVars>
          <dgm:chMax val="0"/>
          <dgm:bulletEnabled val="1"/>
        </dgm:presLayoutVars>
      </dgm:prSet>
      <dgm:spPr/>
    </dgm:pt>
    <dgm:pt modelId="{2CBC078D-D058-417E-B852-DC8496600429}" type="pres">
      <dgm:prSet presAssocID="{5BB655A3-A12F-47D6-891B-4AB36A17126A}" presName="spacer" presStyleCnt="0"/>
      <dgm:spPr/>
    </dgm:pt>
    <dgm:pt modelId="{51C66C97-A9D9-4E4E-9A93-AD934FD04232}" type="pres">
      <dgm:prSet presAssocID="{616313F7-E2BF-499B-9832-F2631895E12D}" presName="parentText" presStyleLbl="node1" presStyleIdx="2" presStyleCnt="7">
        <dgm:presLayoutVars>
          <dgm:chMax val="0"/>
          <dgm:bulletEnabled val="1"/>
        </dgm:presLayoutVars>
      </dgm:prSet>
      <dgm:spPr/>
    </dgm:pt>
    <dgm:pt modelId="{2C6F679F-5DA1-4B39-9258-8F404FAC9625}" type="pres">
      <dgm:prSet presAssocID="{07E6C5B2-EFB5-490E-911E-58BDECA73C57}" presName="spacer" presStyleCnt="0"/>
      <dgm:spPr/>
    </dgm:pt>
    <dgm:pt modelId="{28613535-526A-4C4A-94CC-55ECD3AF7C30}" type="pres">
      <dgm:prSet presAssocID="{132F18A3-690C-4090-8879-8C82F2700D68}" presName="parentText" presStyleLbl="node1" presStyleIdx="3" presStyleCnt="7">
        <dgm:presLayoutVars>
          <dgm:chMax val="0"/>
          <dgm:bulletEnabled val="1"/>
        </dgm:presLayoutVars>
      </dgm:prSet>
      <dgm:spPr/>
    </dgm:pt>
    <dgm:pt modelId="{0EC355D4-4034-4156-9EB0-0236637271B7}" type="pres">
      <dgm:prSet presAssocID="{8E6B772C-CC35-433C-95E7-4B26A596B39D}" presName="spacer" presStyleCnt="0"/>
      <dgm:spPr/>
    </dgm:pt>
    <dgm:pt modelId="{D794AE2E-106E-49B4-A12A-4CB5B0F9FCAC}" type="pres">
      <dgm:prSet presAssocID="{48B6B838-BFA6-43D2-A50F-F99BBA5A99C1}" presName="parentText" presStyleLbl="node1" presStyleIdx="4" presStyleCnt="7">
        <dgm:presLayoutVars>
          <dgm:chMax val="0"/>
          <dgm:bulletEnabled val="1"/>
        </dgm:presLayoutVars>
      </dgm:prSet>
      <dgm:spPr/>
    </dgm:pt>
    <dgm:pt modelId="{C0513272-5029-46F5-82F0-0D8CF6BFFD7D}" type="pres">
      <dgm:prSet presAssocID="{198C1DBF-B629-4152-A580-C72414B1CB15}" presName="spacer" presStyleCnt="0"/>
      <dgm:spPr/>
    </dgm:pt>
    <dgm:pt modelId="{B9664316-3BDA-462A-AE05-902BD185B569}" type="pres">
      <dgm:prSet presAssocID="{7E1D27C4-95C6-424B-AD14-207A16B4B403}" presName="parentText" presStyleLbl="node1" presStyleIdx="5" presStyleCnt="7">
        <dgm:presLayoutVars>
          <dgm:chMax val="0"/>
          <dgm:bulletEnabled val="1"/>
        </dgm:presLayoutVars>
      </dgm:prSet>
      <dgm:spPr/>
    </dgm:pt>
    <dgm:pt modelId="{DCBDA9A5-3F7C-41FB-BA13-2FE7396C489A}" type="pres">
      <dgm:prSet presAssocID="{3B5FDBD2-D98D-450C-A79B-9E4C2A0E21ED}" presName="spacer" presStyleCnt="0"/>
      <dgm:spPr/>
    </dgm:pt>
    <dgm:pt modelId="{D57D2EB4-86E2-40A6-B0FC-3875A49D51FC}" type="pres">
      <dgm:prSet presAssocID="{1BA22311-ECF9-4E2A-9E36-4C65CDF9677E}" presName="parentText" presStyleLbl="node1" presStyleIdx="6" presStyleCnt="7">
        <dgm:presLayoutVars>
          <dgm:chMax val="0"/>
          <dgm:bulletEnabled val="1"/>
        </dgm:presLayoutVars>
      </dgm:prSet>
      <dgm:spPr/>
    </dgm:pt>
  </dgm:ptLst>
  <dgm:cxnLst>
    <dgm:cxn modelId="{E2589202-5738-4801-8454-6BDE58490922}" srcId="{05753CBD-7628-4620-8D18-F794DAD4EC6E}" destId="{7AA276E0-581B-4C48-B697-0FE1BE1335EB}" srcOrd="1" destOrd="0" parTransId="{BF2CDC4B-151B-463A-B923-E4A8FD6336E2}" sibTransId="{5BB655A3-A12F-47D6-891B-4AB36A17126A}"/>
    <dgm:cxn modelId="{79C92920-6F1A-4D26-941F-2CA936FEF42A}" type="presOf" srcId="{7E1D27C4-95C6-424B-AD14-207A16B4B403}" destId="{B9664316-3BDA-462A-AE05-902BD185B569}" srcOrd="0" destOrd="0" presId="urn:microsoft.com/office/officeart/2005/8/layout/vList2"/>
    <dgm:cxn modelId="{BC049D24-C9BC-4A4D-B9C3-DCB4D973FC7B}" srcId="{05753CBD-7628-4620-8D18-F794DAD4EC6E}" destId="{616313F7-E2BF-499B-9832-F2631895E12D}" srcOrd="2" destOrd="0" parTransId="{D4B9DE58-3CFF-4E4E-83E7-D41818B16022}" sibTransId="{07E6C5B2-EFB5-490E-911E-58BDECA73C57}"/>
    <dgm:cxn modelId="{A88CBE31-3297-4FB5-8681-D58968CFB286}" type="presOf" srcId="{7AA276E0-581B-4C48-B697-0FE1BE1335EB}" destId="{D9E01FCC-B902-45AC-9B98-965ACA93AA75}" srcOrd="0" destOrd="0" presId="urn:microsoft.com/office/officeart/2005/8/layout/vList2"/>
    <dgm:cxn modelId="{F057EE37-6928-44ED-A72F-C542FBD12B4E}" srcId="{05753CBD-7628-4620-8D18-F794DAD4EC6E}" destId="{7E1D27C4-95C6-424B-AD14-207A16B4B403}" srcOrd="5" destOrd="0" parTransId="{FD525194-8B5D-4267-93B7-A0BA8A898019}" sibTransId="{3B5FDBD2-D98D-450C-A79B-9E4C2A0E21ED}"/>
    <dgm:cxn modelId="{BB51FC48-CCA1-4EAF-9DAD-95951D15BF62}" type="presOf" srcId="{1BA22311-ECF9-4E2A-9E36-4C65CDF9677E}" destId="{D57D2EB4-86E2-40A6-B0FC-3875A49D51FC}" srcOrd="0" destOrd="0" presId="urn:microsoft.com/office/officeart/2005/8/layout/vList2"/>
    <dgm:cxn modelId="{5DF8E877-4436-435D-A411-8A56CB03A151}" srcId="{05753CBD-7628-4620-8D18-F794DAD4EC6E}" destId="{48B6B838-BFA6-43D2-A50F-F99BBA5A99C1}" srcOrd="4" destOrd="0" parTransId="{54029C5A-CF48-48C7-AF98-0B39A7CB8F9F}" sibTransId="{198C1DBF-B629-4152-A580-C72414B1CB15}"/>
    <dgm:cxn modelId="{5D310189-00A5-44A2-B27E-0A33F24E9E48}" srcId="{05753CBD-7628-4620-8D18-F794DAD4EC6E}" destId="{36AD468A-10BA-46E3-9FEB-EC0163F16062}" srcOrd="0" destOrd="0" parTransId="{37EDA099-EB20-4356-978D-9BE4448D0457}" sibTransId="{3D117F55-D7CB-4D9D-A8CD-1926595F2DA9}"/>
    <dgm:cxn modelId="{21B77290-333C-490C-A171-534A22865EE2}" srcId="{05753CBD-7628-4620-8D18-F794DAD4EC6E}" destId="{1BA22311-ECF9-4E2A-9E36-4C65CDF9677E}" srcOrd="6" destOrd="0" parTransId="{420A2492-99DE-49E5-A518-0A1DAD273864}" sibTransId="{EE871DAB-6E1F-47A0-80E3-5F7E2B367CEA}"/>
    <dgm:cxn modelId="{89CB579B-4465-4F29-91DE-2927F5F753FF}" srcId="{05753CBD-7628-4620-8D18-F794DAD4EC6E}" destId="{132F18A3-690C-4090-8879-8C82F2700D68}" srcOrd="3" destOrd="0" parTransId="{768DE0FA-C8F4-4728-9BD9-57F009518790}" sibTransId="{8E6B772C-CC35-433C-95E7-4B26A596B39D}"/>
    <dgm:cxn modelId="{52FF0EA1-BC42-4B79-BA63-534483EBD268}" type="presOf" srcId="{616313F7-E2BF-499B-9832-F2631895E12D}" destId="{51C66C97-A9D9-4E4E-9A93-AD934FD04232}" srcOrd="0" destOrd="0" presId="urn:microsoft.com/office/officeart/2005/8/layout/vList2"/>
    <dgm:cxn modelId="{08E75DAA-34C7-4893-B094-0BB1135D2DDC}" type="presOf" srcId="{05753CBD-7628-4620-8D18-F794DAD4EC6E}" destId="{3529BADA-8F20-4ECA-92AF-F20015AFF528}" srcOrd="0" destOrd="0" presId="urn:microsoft.com/office/officeart/2005/8/layout/vList2"/>
    <dgm:cxn modelId="{8D3A3BAF-1B21-4218-B553-BD5CE4254967}" type="presOf" srcId="{48B6B838-BFA6-43D2-A50F-F99BBA5A99C1}" destId="{D794AE2E-106E-49B4-A12A-4CB5B0F9FCAC}" srcOrd="0" destOrd="0" presId="urn:microsoft.com/office/officeart/2005/8/layout/vList2"/>
    <dgm:cxn modelId="{792C0CC8-5D37-44DC-9DBD-47DC908A1A2A}" type="presOf" srcId="{132F18A3-690C-4090-8879-8C82F2700D68}" destId="{28613535-526A-4C4A-94CC-55ECD3AF7C30}" srcOrd="0" destOrd="0" presId="urn:microsoft.com/office/officeart/2005/8/layout/vList2"/>
    <dgm:cxn modelId="{E53CFDE9-C8A6-4B4B-9CB2-DDC74A4E3D86}" type="presOf" srcId="{36AD468A-10BA-46E3-9FEB-EC0163F16062}" destId="{32FDE5C1-2BBD-4EDF-BF13-E29A28A71D5B}" srcOrd="0" destOrd="0" presId="urn:microsoft.com/office/officeart/2005/8/layout/vList2"/>
    <dgm:cxn modelId="{D33A50B8-554B-48E4-91D7-9DBBA6DC9685}" type="presParOf" srcId="{3529BADA-8F20-4ECA-92AF-F20015AFF528}" destId="{32FDE5C1-2BBD-4EDF-BF13-E29A28A71D5B}" srcOrd="0" destOrd="0" presId="urn:microsoft.com/office/officeart/2005/8/layout/vList2"/>
    <dgm:cxn modelId="{3A83AF67-93A4-4CA2-B459-649D05D77B6F}" type="presParOf" srcId="{3529BADA-8F20-4ECA-92AF-F20015AFF528}" destId="{1DB6BFAB-FCDB-48AC-875F-60B4A2558BD2}" srcOrd="1" destOrd="0" presId="urn:microsoft.com/office/officeart/2005/8/layout/vList2"/>
    <dgm:cxn modelId="{40A0938C-2A71-46E0-9964-AEEF7676651B}" type="presParOf" srcId="{3529BADA-8F20-4ECA-92AF-F20015AFF528}" destId="{D9E01FCC-B902-45AC-9B98-965ACA93AA75}" srcOrd="2" destOrd="0" presId="urn:microsoft.com/office/officeart/2005/8/layout/vList2"/>
    <dgm:cxn modelId="{9DF9FF10-60DD-469D-ADA6-8EBA1F9CD49E}" type="presParOf" srcId="{3529BADA-8F20-4ECA-92AF-F20015AFF528}" destId="{2CBC078D-D058-417E-B852-DC8496600429}" srcOrd="3" destOrd="0" presId="urn:microsoft.com/office/officeart/2005/8/layout/vList2"/>
    <dgm:cxn modelId="{73C9BBAA-A2A5-4CC3-9F0D-74114AC13136}" type="presParOf" srcId="{3529BADA-8F20-4ECA-92AF-F20015AFF528}" destId="{51C66C97-A9D9-4E4E-9A93-AD934FD04232}" srcOrd="4" destOrd="0" presId="urn:microsoft.com/office/officeart/2005/8/layout/vList2"/>
    <dgm:cxn modelId="{8ED798C9-0CA9-4944-BBFA-A932566EB243}" type="presParOf" srcId="{3529BADA-8F20-4ECA-92AF-F20015AFF528}" destId="{2C6F679F-5DA1-4B39-9258-8F404FAC9625}" srcOrd="5" destOrd="0" presId="urn:microsoft.com/office/officeart/2005/8/layout/vList2"/>
    <dgm:cxn modelId="{CF3B3F7E-32C6-484E-AD97-B26131C61806}" type="presParOf" srcId="{3529BADA-8F20-4ECA-92AF-F20015AFF528}" destId="{28613535-526A-4C4A-94CC-55ECD3AF7C30}" srcOrd="6" destOrd="0" presId="urn:microsoft.com/office/officeart/2005/8/layout/vList2"/>
    <dgm:cxn modelId="{1647AD9F-381B-4869-BAB7-019126886E32}" type="presParOf" srcId="{3529BADA-8F20-4ECA-92AF-F20015AFF528}" destId="{0EC355D4-4034-4156-9EB0-0236637271B7}" srcOrd="7" destOrd="0" presId="urn:microsoft.com/office/officeart/2005/8/layout/vList2"/>
    <dgm:cxn modelId="{BDB39E3A-715C-4710-AB0E-EB88BE30318E}" type="presParOf" srcId="{3529BADA-8F20-4ECA-92AF-F20015AFF528}" destId="{D794AE2E-106E-49B4-A12A-4CB5B0F9FCAC}" srcOrd="8" destOrd="0" presId="urn:microsoft.com/office/officeart/2005/8/layout/vList2"/>
    <dgm:cxn modelId="{3BC2FE5C-85D2-4DFA-90D4-A16C409EE6C3}" type="presParOf" srcId="{3529BADA-8F20-4ECA-92AF-F20015AFF528}" destId="{C0513272-5029-46F5-82F0-0D8CF6BFFD7D}" srcOrd="9" destOrd="0" presId="urn:microsoft.com/office/officeart/2005/8/layout/vList2"/>
    <dgm:cxn modelId="{705D09FD-5D7D-4B08-921E-6107FD18B895}" type="presParOf" srcId="{3529BADA-8F20-4ECA-92AF-F20015AFF528}" destId="{B9664316-3BDA-462A-AE05-902BD185B569}" srcOrd="10" destOrd="0" presId="urn:microsoft.com/office/officeart/2005/8/layout/vList2"/>
    <dgm:cxn modelId="{183FD2B6-3CA7-4EF0-B8B6-0A366BCFE141}" type="presParOf" srcId="{3529BADA-8F20-4ECA-92AF-F20015AFF528}" destId="{DCBDA9A5-3F7C-41FB-BA13-2FE7396C489A}" srcOrd="11" destOrd="0" presId="urn:microsoft.com/office/officeart/2005/8/layout/vList2"/>
    <dgm:cxn modelId="{557B2F5D-BA12-49A3-879E-2D0CC9F0BB93}" type="presParOf" srcId="{3529BADA-8F20-4ECA-92AF-F20015AFF528}" destId="{D57D2EB4-86E2-40A6-B0FC-3875A49D51F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2AAE5-5473-447B-876C-9289BCC701C4}">
      <dsp:nvSpPr>
        <dsp:cNvPr id="0" name=""/>
        <dsp:cNvSpPr/>
      </dsp:nvSpPr>
      <dsp:spPr>
        <a:xfrm rot="5400000">
          <a:off x="6435649" y="-2798754"/>
          <a:ext cx="864675" cy="646398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Ø"/>
          </a:pPr>
          <a:r>
            <a:rPr lang="en-US" sz="1600" b="1" i="0" kern="1200"/>
            <a:t>Multi-resolution </a:t>
          </a:r>
          <a:r>
            <a:rPr lang="en-US" sz="1600" b="1" i="0" kern="1200" err="1"/>
            <a:t>Hashgrid</a:t>
          </a:r>
          <a:r>
            <a:rPr lang="en-US" sz="1600" b="1" i="0" kern="1200"/>
            <a:t> Encoding </a:t>
          </a:r>
          <a:endParaRPr lang="en-US" sz="1600" kern="1200"/>
        </a:p>
        <a:p>
          <a:pPr marL="171450" lvl="1" indent="-171450" algn="l" defTabSz="711200">
            <a:lnSpc>
              <a:spcPct val="90000"/>
            </a:lnSpc>
            <a:spcBef>
              <a:spcPct val="0"/>
            </a:spcBef>
            <a:spcAft>
              <a:spcPct val="15000"/>
            </a:spcAft>
            <a:buFont typeface="Wingdings" panose="05000000000000000000" pitchFamily="2" charset="2"/>
            <a:buChar char="Ø"/>
          </a:pPr>
          <a:r>
            <a:rPr lang="en-US" sz="1600" b="1" i="0" kern="1200"/>
            <a:t>Multi-Resolution </a:t>
          </a:r>
          <a:r>
            <a:rPr lang="en-US" sz="1600" b="1" i="0" kern="1200" err="1"/>
            <a:t>Densegrid</a:t>
          </a:r>
          <a:r>
            <a:rPr lang="en-US" sz="1600" b="1" i="0" kern="1200"/>
            <a:t> Encoding</a:t>
          </a:r>
          <a:endParaRPr lang="en-US" sz="1600" kern="1200"/>
        </a:p>
        <a:p>
          <a:pPr marL="171450" lvl="1" indent="-171450" algn="l" defTabSz="711200">
            <a:lnSpc>
              <a:spcPct val="90000"/>
            </a:lnSpc>
            <a:spcBef>
              <a:spcPct val="0"/>
            </a:spcBef>
            <a:spcAft>
              <a:spcPct val="15000"/>
            </a:spcAft>
            <a:buFont typeface="Wingdings" panose="05000000000000000000" pitchFamily="2" charset="2"/>
            <a:buChar char="Ø"/>
          </a:pPr>
          <a:r>
            <a:rPr lang="en-US" sz="1600" b="1" i="0" kern="1200"/>
            <a:t>Low-resolution </a:t>
          </a:r>
          <a:r>
            <a:rPr lang="en-US" sz="1600" b="1" i="0" kern="1200" err="1"/>
            <a:t>Densegrid</a:t>
          </a:r>
          <a:r>
            <a:rPr lang="en-US" sz="1600" b="1" i="0" kern="1200"/>
            <a:t> Encoding</a:t>
          </a:r>
          <a:endParaRPr lang="en-US" sz="1600" kern="1200"/>
        </a:p>
      </dsp:txBody>
      <dsp:txXfrm rot="-5400000">
        <a:off x="3635993" y="43112"/>
        <a:ext cx="6421777" cy="780255"/>
      </dsp:txXfrm>
    </dsp:sp>
    <dsp:sp modelId="{A816A2A5-E0BD-4A62-95B3-0E0ABFCEAF4C}">
      <dsp:nvSpPr>
        <dsp:cNvPr id="0" name=""/>
        <dsp:cNvSpPr/>
      </dsp:nvSpPr>
      <dsp:spPr>
        <a:xfrm>
          <a:off x="0" y="99493"/>
          <a:ext cx="3635993" cy="667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Input Stage</a:t>
          </a:r>
          <a:endParaRPr lang="en-US" sz="2800" kern="1200"/>
        </a:p>
      </dsp:txBody>
      <dsp:txXfrm>
        <a:off x="32584" y="132077"/>
        <a:ext cx="3570825" cy="602324"/>
      </dsp:txXfrm>
    </dsp:sp>
    <dsp:sp modelId="{AF10CBD8-752B-4EDF-955C-52AF93982335}">
      <dsp:nvSpPr>
        <dsp:cNvPr id="0" name=""/>
        <dsp:cNvSpPr/>
      </dsp:nvSpPr>
      <dsp:spPr>
        <a:xfrm rot="5400000">
          <a:off x="6600990" y="-1843756"/>
          <a:ext cx="533994" cy="646398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Ø"/>
          </a:pPr>
          <a:r>
            <a:rPr lang="en-US" sz="1600" b="1" i="0" kern="1200"/>
            <a:t>Multilayer Perceptron (MLP)</a:t>
          </a:r>
          <a:endParaRPr lang="en-US" sz="1600" kern="1200"/>
        </a:p>
      </dsp:txBody>
      <dsp:txXfrm rot="-5400000">
        <a:off x="3635994" y="1147307"/>
        <a:ext cx="6437920" cy="481860"/>
      </dsp:txXfrm>
    </dsp:sp>
    <dsp:sp modelId="{C6818C1A-8450-4065-9FB6-1F6467EEFF87}">
      <dsp:nvSpPr>
        <dsp:cNvPr id="0" name=""/>
        <dsp:cNvSpPr/>
      </dsp:nvSpPr>
      <dsp:spPr>
        <a:xfrm>
          <a:off x="0" y="898952"/>
          <a:ext cx="3635993" cy="9785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Neural Network Stage</a:t>
          </a:r>
          <a:endParaRPr lang="en-US" sz="2800" kern="1200"/>
        </a:p>
      </dsp:txBody>
      <dsp:txXfrm>
        <a:off x="47770" y="946722"/>
        <a:ext cx="3540453" cy="883031"/>
      </dsp:txXfrm>
    </dsp:sp>
    <dsp:sp modelId="{BAFD0C8A-D425-4D20-AF04-E1E18359EE20}">
      <dsp:nvSpPr>
        <dsp:cNvPr id="0" name=""/>
        <dsp:cNvSpPr/>
      </dsp:nvSpPr>
      <dsp:spPr>
        <a:xfrm rot="5400000">
          <a:off x="6607703" y="-990508"/>
          <a:ext cx="533994" cy="647030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Ø"/>
          </a:pPr>
          <a:r>
            <a:rPr lang="en-US" sz="1600" b="1" i="0" kern="1200"/>
            <a:t>Accumulation of pixel colors and densities </a:t>
          </a:r>
          <a:endParaRPr lang="en-US" sz="1600" kern="1200"/>
        </a:p>
      </dsp:txBody>
      <dsp:txXfrm rot="-5400000">
        <a:off x="3639548" y="2003714"/>
        <a:ext cx="6444239" cy="481860"/>
      </dsp:txXfrm>
    </dsp:sp>
    <dsp:sp modelId="{81DC2934-EA5A-4AF2-9F97-ED2265FBC9F5}">
      <dsp:nvSpPr>
        <dsp:cNvPr id="0" name=""/>
        <dsp:cNvSpPr/>
      </dsp:nvSpPr>
      <dsp:spPr>
        <a:xfrm>
          <a:off x="0" y="1910898"/>
          <a:ext cx="3639547" cy="6674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Output Stage</a:t>
          </a:r>
          <a:endParaRPr lang="en-US" sz="2800" kern="1200"/>
        </a:p>
      </dsp:txBody>
      <dsp:txXfrm>
        <a:off x="32584" y="1943482"/>
        <a:ext cx="3574379" cy="602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07079-52E8-4508-9230-07BD470B61ED}">
      <dsp:nvSpPr>
        <dsp:cNvPr id="0" name=""/>
        <dsp:cNvSpPr/>
      </dsp:nvSpPr>
      <dsp:spPr>
        <a:xfrm>
          <a:off x="0" y="30230"/>
          <a:ext cx="5719191" cy="106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a:t>Neural radiance and density fields (NeRF)</a:t>
          </a:r>
          <a:endParaRPr lang="en-US" sz="2800" kern="1200"/>
        </a:p>
      </dsp:txBody>
      <dsp:txXfrm>
        <a:off x="52089" y="82319"/>
        <a:ext cx="5615013" cy="962862"/>
      </dsp:txXfrm>
    </dsp:sp>
    <dsp:sp modelId="{6725E955-A7DE-4A9F-892F-4DF6CC605D83}">
      <dsp:nvSpPr>
        <dsp:cNvPr id="0" name=""/>
        <dsp:cNvSpPr/>
      </dsp:nvSpPr>
      <dsp:spPr>
        <a:xfrm>
          <a:off x="0" y="1261431"/>
          <a:ext cx="5719191" cy="106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a:t>Neural signed distance functions (NSDF)</a:t>
          </a:r>
          <a:endParaRPr lang="en-US" sz="2800" kern="1200"/>
        </a:p>
      </dsp:txBody>
      <dsp:txXfrm>
        <a:off x="52089" y="1313520"/>
        <a:ext cx="5615013" cy="962862"/>
      </dsp:txXfrm>
    </dsp:sp>
    <dsp:sp modelId="{ADD71362-7E61-4FAA-8E46-076F28459836}">
      <dsp:nvSpPr>
        <dsp:cNvPr id="0" name=""/>
        <dsp:cNvSpPr/>
      </dsp:nvSpPr>
      <dsp:spPr>
        <a:xfrm>
          <a:off x="0" y="2492631"/>
          <a:ext cx="5719191" cy="106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a:t>Gigapixel image approximation (GIA)</a:t>
          </a:r>
          <a:endParaRPr lang="en-US" sz="2800" kern="1200"/>
        </a:p>
      </dsp:txBody>
      <dsp:txXfrm>
        <a:off x="52089" y="2544720"/>
        <a:ext cx="5615013" cy="962862"/>
      </dsp:txXfrm>
    </dsp:sp>
    <dsp:sp modelId="{12B1C131-B395-485A-A362-D7A0CE6B2864}">
      <dsp:nvSpPr>
        <dsp:cNvPr id="0" name=""/>
        <dsp:cNvSpPr/>
      </dsp:nvSpPr>
      <dsp:spPr>
        <a:xfrm>
          <a:off x="0" y="3723831"/>
          <a:ext cx="5719191" cy="106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a:t>Neural volume rendering (NVR)</a:t>
          </a:r>
          <a:endParaRPr lang="en-US" sz="2800" kern="1200"/>
        </a:p>
      </dsp:txBody>
      <dsp:txXfrm>
        <a:off x="52089" y="3775920"/>
        <a:ext cx="5615013" cy="962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647EE-7973-4C45-B662-F09720E31C10}">
      <dsp:nvSpPr>
        <dsp:cNvPr id="0" name=""/>
        <dsp:cNvSpPr/>
      </dsp:nvSpPr>
      <dsp:spPr>
        <a:xfrm>
          <a:off x="0" y="205"/>
          <a:ext cx="4074141" cy="27401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Rendering 2k resolution frames on RTX3090 takes 100s of milli seconds </a:t>
          </a:r>
          <a:endParaRPr lang="en-US" sz="2800" kern="1200"/>
        </a:p>
      </dsp:txBody>
      <dsp:txXfrm>
        <a:off x="133762" y="133967"/>
        <a:ext cx="3806617" cy="2472594"/>
      </dsp:txXfrm>
    </dsp:sp>
    <dsp:sp modelId="{B982F62D-DFDE-4E50-9688-FA9A72515308}">
      <dsp:nvSpPr>
        <dsp:cNvPr id="0" name=""/>
        <dsp:cNvSpPr/>
      </dsp:nvSpPr>
      <dsp:spPr>
        <a:xfrm rot="5400000">
          <a:off x="6958827" y="227653"/>
          <a:ext cx="1473548" cy="724291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i="0" kern="1200"/>
            <a:t>MLP + Multi Res. Hash Grid – 72 %</a:t>
          </a:r>
          <a:endParaRPr lang="en-US" sz="2800" kern="1200"/>
        </a:p>
      </dsp:txBody>
      <dsp:txXfrm rot="-5400000">
        <a:off x="4074142" y="3184272"/>
        <a:ext cx="7170986" cy="1329682"/>
      </dsp:txXfrm>
    </dsp:sp>
    <dsp:sp modelId="{A9CCC3D2-DA6E-4574-A5D6-2A6875D03BFA}">
      <dsp:nvSpPr>
        <dsp:cNvPr id="0" name=""/>
        <dsp:cNvSpPr/>
      </dsp:nvSpPr>
      <dsp:spPr>
        <a:xfrm>
          <a:off x="0" y="2877330"/>
          <a:ext cx="4074141" cy="1943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Where are those 100s of milli seconds going?</a:t>
          </a:r>
          <a:endParaRPr lang="en-US" sz="2800" kern="1200"/>
        </a:p>
      </dsp:txBody>
      <dsp:txXfrm>
        <a:off x="94877" y="2972207"/>
        <a:ext cx="3884387" cy="1753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E9DA3-1F7B-4DFD-B61C-701209E58F9B}">
      <dsp:nvSpPr>
        <dsp:cNvPr id="0" name=""/>
        <dsp:cNvSpPr/>
      </dsp:nvSpPr>
      <dsp:spPr>
        <a:xfrm rot="5400000">
          <a:off x="2279919" y="313997"/>
          <a:ext cx="4350513" cy="419310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i="0" kern="1200"/>
            <a:t>Grid Lookup</a:t>
          </a:r>
          <a:endParaRPr lang="en-US" sz="2800" kern="1200"/>
        </a:p>
        <a:p>
          <a:pPr marL="285750" lvl="1" indent="-285750" algn="l" defTabSz="1244600">
            <a:lnSpc>
              <a:spcPct val="90000"/>
            </a:lnSpc>
            <a:spcBef>
              <a:spcPct val="0"/>
            </a:spcBef>
            <a:spcAft>
              <a:spcPct val="15000"/>
            </a:spcAft>
            <a:buChar char="•"/>
          </a:pPr>
          <a:r>
            <a:rPr lang="en-US" sz="2800" b="1" i="0" kern="1200"/>
            <a:t>Hash function </a:t>
          </a:r>
          <a:endParaRPr lang="en-US" sz="2800" kern="1200"/>
        </a:p>
        <a:p>
          <a:pPr marL="285750" lvl="1" indent="-285750" algn="l" defTabSz="1244600">
            <a:lnSpc>
              <a:spcPct val="90000"/>
            </a:lnSpc>
            <a:spcBef>
              <a:spcPct val="0"/>
            </a:spcBef>
            <a:spcAft>
              <a:spcPct val="15000"/>
            </a:spcAft>
            <a:buChar char="•"/>
          </a:pPr>
          <a:r>
            <a:rPr lang="en-US" sz="2800" b="1" i="0" kern="1200"/>
            <a:t>Modulo Operation</a:t>
          </a:r>
          <a:endParaRPr lang="en-US" sz="2800" kern="1200"/>
        </a:p>
        <a:p>
          <a:pPr marL="285750" lvl="1" indent="-285750" algn="l" defTabSz="1244600">
            <a:lnSpc>
              <a:spcPct val="90000"/>
            </a:lnSpc>
            <a:spcBef>
              <a:spcPct val="0"/>
            </a:spcBef>
            <a:spcAft>
              <a:spcPct val="15000"/>
            </a:spcAft>
            <a:buChar char="•"/>
          </a:pPr>
          <a:r>
            <a:rPr lang="en-US" sz="2800" b="1" i="0" kern="1200"/>
            <a:t>Exponent  </a:t>
          </a:r>
          <a:endParaRPr lang="en-US" sz="2800" kern="1200"/>
        </a:p>
        <a:p>
          <a:pPr marL="285750" lvl="1" indent="-285750" algn="l" defTabSz="1244600">
            <a:lnSpc>
              <a:spcPct val="90000"/>
            </a:lnSpc>
            <a:spcBef>
              <a:spcPct val="0"/>
            </a:spcBef>
            <a:spcAft>
              <a:spcPct val="15000"/>
            </a:spcAft>
            <a:buChar char="•"/>
          </a:pPr>
          <a:r>
            <a:rPr lang="en-US" sz="2800" b="1" i="0" kern="1200"/>
            <a:t>Rest dataflow dependent compute</a:t>
          </a:r>
          <a:endParaRPr lang="en-US" sz="2800" kern="1200"/>
        </a:p>
        <a:p>
          <a:pPr marL="285750" lvl="1" indent="-285750" algn="l" defTabSz="1244600">
            <a:lnSpc>
              <a:spcPct val="90000"/>
            </a:lnSpc>
            <a:spcBef>
              <a:spcPct val="0"/>
            </a:spcBef>
            <a:spcAft>
              <a:spcPct val="15000"/>
            </a:spcAft>
            <a:buChar char="•"/>
          </a:pPr>
          <a:r>
            <a:rPr lang="en-US" sz="2800" b="1" i="0" kern="1200"/>
            <a:t>Waiting for memory</a:t>
          </a:r>
          <a:endParaRPr lang="en-US" sz="2800" kern="1200"/>
        </a:p>
      </dsp:txBody>
      <dsp:txXfrm rot="-5400000">
        <a:off x="2358623" y="439985"/>
        <a:ext cx="3988416" cy="3941131"/>
      </dsp:txXfrm>
    </dsp:sp>
    <dsp:sp modelId="{3AFEE31B-030F-443D-AB70-821D36BF08F5}">
      <dsp:nvSpPr>
        <dsp:cNvPr id="0" name=""/>
        <dsp:cNvSpPr/>
      </dsp:nvSpPr>
      <dsp:spPr>
        <a:xfrm>
          <a:off x="0" y="2354"/>
          <a:ext cx="2358622" cy="48163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Operation level breakdown of grid encoding kernels</a:t>
          </a:r>
          <a:endParaRPr lang="en-US" sz="2800" kern="1200"/>
        </a:p>
      </dsp:txBody>
      <dsp:txXfrm>
        <a:off x="115138" y="117492"/>
        <a:ext cx="2128346" cy="4586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7389F-DC55-4804-8F3A-70C20F9A2578}">
      <dsp:nvSpPr>
        <dsp:cNvPr id="0" name=""/>
        <dsp:cNvSpPr/>
      </dsp:nvSpPr>
      <dsp:spPr>
        <a:xfrm rot="5400000">
          <a:off x="2876801" y="-264731"/>
          <a:ext cx="2794563" cy="402266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i="0" kern="1200"/>
            <a:t>08 NFPs – 13X</a:t>
          </a:r>
          <a:endParaRPr lang="en-US" sz="2800" kern="1200"/>
        </a:p>
        <a:p>
          <a:pPr marL="285750" lvl="1" indent="-285750" algn="l" defTabSz="1244600">
            <a:lnSpc>
              <a:spcPct val="90000"/>
            </a:lnSpc>
            <a:spcBef>
              <a:spcPct val="0"/>
            </a:spcBef>
            <a:spcAft>
              <a:spcPct val="15000"/>
            </a:spcAft>
            <a:buChar char="•"/>
          </a:pPr>
          <a:r>
            <a:rPr lang="en-US" sz="2800" b="1" i="0" kern="1200"/>
            <a:t>16 NFPs – 21X</a:t>
          </a:r>
          <a:endParaRPr lang="en-US" sz="2800" kern="1200"/>
        </a:p>
        <a:p>
          <a:pPr marL="285750" lvl="1" indent="-285750" algn="l" defTabSz="1244600">
            <a:lnSpc>
              <a:spcPct val="90000"/>
            </a:lnSpc>
            <a:spcBef>
              <a:spcPct val="0"/>
            </a:spcBef>
            <a:spcAft>
              <a:spcPct val="15000"/>
            </a:spcAft>
            <a:buChar char="•"/>
          </a:pPr>
          <a:r>
            <a:rPr lang="en-US" sz="2800" b="1" i="0" kern="1200"/>
            <a:t>32 NFPs – 34X</a:t>
          </a:r>
          <a:endParaRPr lang="en-US" sz="2800" kern="1200"/>
        </a:p>
        <a:p>
          <a:pPr marL="285750" lvl="1" indent="-285750" algn="l" defTabSz="1244600">
            <a:lnSpc>
              <a:spcPct val="90000"/>
            </a:lnSpc>
            <a:spcBef>
              <a:spcPct val="0"/>
            </a:spcBef>
            <a:spcAft>
              <a:spcPct val="15000"/>
            </a:spcAft>
            <a:buChar char="•"/>
          </a:pPr>
          <a:r>
            <a:rPr lang="en-US" sz="2800" b="1" i="0" kern="1200"/>
            <a:t>64 NFPs – 39X</a:t>
          </a:r>
          <a:endParaRPr lang="en-US" sz="2800" kern="1200"/>
        </a:p>
      </dsp:txBody>
      <dsp:txXfrm rot="-5400000">
        <a:off x="2262750" y="485739"/>
        <a:ext cx="3886247" cy="2521725"/>
      </dsp:txXfrm>
    </dsp:sp>
    <dsp:sp modelId="{3655F8AD-FD8A-4EE6-8629-D0402C158B1A}">
      <dsp:nvSpPr>
        <dsp:cNvPr id="0" name=""/>
        <dsp:cNvSpPr/>
      </dsp:nvSpPr>
      <dsp:spPr>
        <a:xfrm>
          <a:off x="0" y="0"/>
          <a:ext cx="2262750" cy="34932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a:t>Multi Res. Hash Grid</a:t>
          </a:r>
          <a:endParaRPr lang="en-US" sz="2800" kern="1200"/>
        </a:p>
      </dsp:txBody>
      <dsp:txXfrm>
        <a:off x="110458" y="110458"/>
        <a:ext cx="2041834" cy="32722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DE5C1-2BBD-4EDF-BF13-E29A28A71D5B}">
      <dsp:nvSpPr>
        <dsp:cNvPr id="0" name=""/>
        <dsp:cNvSpPr/>
      </dsp:nvSpPr>
      <dsp:spPr>
        <a:xfrm>
          <a:off x="0" y="1454"/>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Neural graphics as a potent replacement for traditional rendering algorithms.</a:t>
          </a:r>
          <a:endParaRPr lang="en-US" sz="2000" kern="1200"/>
        </a:p>
      </dsp:txBody>
      <dsp:txXfrm>
        <a:off x="33064" y="34518"/>
        <a:ext cx="11111273" cy="611192"/>
      </dsp:txXfrm>
    </dsp:sp>
    <dsp:sp modelId="{D9E01FCC-B902-45AC-9B98-965ACA93AA75}">
      <dsp:nvSpPr>
        <dsp:cNvPr id="0" name=""/>
        <dsp:cNvSpPr/>
      </dsp:nvSpPr>
      <dsp:spPr>
        <a:xfrm>
          <a:off x="0" y="691600"/>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In this paper we addressed the question does NG need HW support? </a:t>
          </a:r>
        </a:p>
      </dsp:txBody>
      <dsp:txXfrm>
        <a:off x="33064" y="724664"/>
        <a:ext cx="11111273" cy="611192"/>
      </dsp:txXfrm>
    </dsp:sp>
    <dsp:sp modelId="{51C66C97-A9D9-4E4E-9A93-AD934FD04232}">
      <dsp:nvSpPr>
        <dsp:cNvPr id="0" name=""/>
        <dsp:cNvSpPr/>
      </dsp:nvSpPr>
      <dsp:spPr>
        <a:xfrm>
          <a:off x="0" y="1381745"/>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Disparity between desired performance and the current state of the art (1.5x-55x).</a:t>
          </a:r>
          <a:endParaRPr lang="en-US" sz="2000" kern="1200"/>
        </a:p>
      </dsp:txBody>
      <dsp:txXfrm>
        <a:off x="33064" y="1414809"/>
        <a:ext cx="11111273" cy="611192"/>
      </dsp:txXfrm>
    </dsp:sp>
    <dsp:sp modelId="{28613535-526A-4C4A-94CC-55ECD3AF7C30}">
      <dsp:nvSpPr>
        <dsp:cNvPr id="0" name=""/>
        <dsp:cNvSpPr/>
      </dsp:nvSpPr>
      <dsp:spPr>
        <a:xfrm>
          <a:off x="0" y="2071890"/>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Identification of input encoding and MLP kernels as performance bottlenecks.</a:t>
          </a:r>
          <a:endParaRPr lang="en-US" sz="2000" kern="1200"/>
        </a:p>
      </dsp:txBody>
      <dsp:txXfrm>
        <a:off x="33064" y="2104954"/>
        <a:ext cx="11111273" cy="611192"/>
      </dsp:txXfrm>
    </dsp:sp>
    <dsp:sp modelId="{D794AE2E-106E-49B4-A12A-4CB5B0F9FCAC}">
      <dsp:nvSpPr>
        <dsp:cNvPr id="0" name=""/>
        <dsp:cNvSpPr/>
      </dsp:nvSpPr>
      <dsp:spPr>
        <a:xfrm>
          <a:off x="0" y="2762036"/>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Proposal of NGPC – a hardware solution to accelerate input encoding and MLP.</a:t>
          </a:r>
          <a:endParaRPr lang="en-US" sz="2000" kern="1200"/>
        </a:p>
      </dsp:txBody>
      <dsp:txXfrm>
        <a:off x="33064" y="2795100"/>
        <a:ext cx="11111273" cy="611192"/>
      </dsp:txXfrm>
    </dsp:sp>
    <dsp:sp modelId="{B9664316-3BDA-462A-AE05-902BD185B569}">
      <dsp:nvSpPr>
        <dsp:cNvPr id="0" name=""/>
        <dsp:cNvSpPr/>
      </dsp:nvSpPr>
      <dsp:spPr>
        <a:xfrm>
          <a:off x="0" y="3452181"/>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The NGPC achieves up to 58X end-to-end application-level performance improvement.</a:t>
          </a:r>
          <a:endParaRPr lang="en-US" sz="2000" kern="1200"/>
        </a:p>
      </dsp:txBody>
      <dsp:txXfrm>
        <a:off x="33064" y="3485245"/>
        <a:ext cx="11111273" cy="611192"/>
      </dsp:txXfrm>
    </dsp:sp>
    <dsp:sp modelId="{D57D2EB4-86E2-40A6-B0FC-3875A49D51FC}">
      <dsp:nvSpPr>
        <dsp:cNvPr id="0" name=""/>
        <dsp:cNvSpPr/>
      </dsp:nvSpPr>
      <dsp:spPr>
        <a:xfrm>
          <a:off x="0" y="4142326"/>
          <a:ext cx="11177401" cy="677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NGPC enables rendering of 4k Ultra HD resolution frames at 30 FPS for NeRF and 8k Ultra HD frames at 120 FPS for all other neural graphics applications.</a:t>
          </a:r>
          <a:endParaRPr lang="en-US" sz="2000" kern="1200"/>
        </a:p>
      </dsp:txBody>
      <dsp:txXfrm>
        <a:off x="33064" y="4175390"/>
        <a:ext cx="11111273" cy="6111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37" tIns="48305" rIns="96637" bIns="4830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37" tIns="48305" rIns="96637" bIns="4830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37" tIns="48305" rIns="96637" bIns="4830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6"/>
            <a:ext cx="3169920" cy="481726"/>
          </a:xfrm>
          <a:prstGeom prst="rect">
            <a:avLst/>
          </a:prstGeom>
          <a:noFill/>
          <a:ln>
            <a:noFill/>
          </a:ln>
        </p:spPr>
        <p:txBody>
          <a:bodyPr spcFirstLastPara="1" wrap="square" lIns="96637" tIns="48305" rIns="96637" bIns="4830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6"/>
            <a:ext cx="3169920" cy="481726"/>
          </a:xfrm>
          <a:prstGeom prst="rect">
            <a:avLst/>
          </a:prstGeom>
          <a:noFill/>
          <a:ln>
            <a:noFill/>
          </a:ln>
        </p:spPr>
        <p:txBody>
          <a:bodyPr spcFirstLastPara="1" wrap="square" lIns="96637" tIns="48305" rIns="96637" bIns="48305"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32" indent="0"/>
            <a:r>
              <a:rPr lang="en-US"/>
              <a:t>Hello Everyone, thank you for attending our presentation on hardware acceleration of neural graphics </a:t>
            </a:r>
          </a:p>
          <a:p>
            <a:pPr marL="241632" indent="0"/>
            <a:r>
              <a:rPr lang="en-US"/>
              <a:t>My name is Muhammad Husnain Mubarik and this work has been done in collaboration with Ramakrishna Kanungo from UIUC, Tobias Zirr from intel and professor Rakesh Kumar from UIUC</a:t>
            </a:r>
          </a:p>
          <a:p>
            <a:pPr marL="241632" indent="0"/>
            <a:endParaRPr lang="en-US"/>
          </a:p>
          <a:p>
            <a:pPr marL="241632" indent="0"/>
            <a:endParaRPr lang="en-US"/>
          </a:p>
          <a:p>
            <a:pPr marL="241632" indent="0"/>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069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We performed further analysis to understand the performance bottlenecks in the input encoding kernel. </a:t>
            </a:r>
          </a:p>
          <a:p>
            <a:pPr marL="0" indent="0"/>
            <a:r>
              <a:rPr lang="en-US"/>
              <a:t>We identified the most expensive operations in terms of number of cycles spent for different encoding types. </a:t>
            </a:r>
          </a:p>
          <a:p>
            <a:pPr marL="0" indent="0"/>
            <a:r>
              <a:rPr lang="en-US"/>
              <a:t>Our analysis shows that the grid lookups are the major building block of the input encoding algorithms that take significant amount of cycles across all three input encoding types.</a:t>
            </a:r>
          </a:p>
          <a:p>
            <a:pPr marL="0" indent="0"/>
            <a:r>
              <a:rPr lang="en-US"/>
              <a:t>The other expensive operations include the hash function, the integer mapped modulo operation and the exponent operation.</a:t>
            </a:r>
          </a:p>
          <a:p>
            <a:pPr marL="0" indent="0" defTabSz="966529">
              <a:defRPr/>
            </a:pPr>
            <a:r>
              <a:rPr lang="en-US" b="0" i="0">
                <a:solidFill>
                  <a:srgbClr val="D1D5DB"/>
                </a:solidFill>
                <a:effectLst/>
                <a:latin typeface="Söhne"/>
              </a:rPr>
              <a:t>Furthermore, the overall cycle count was influenced by the dataflow-dependent computations within the input encoding algorithm and the time spent waiting for memory to resolve cache misses.</a:t>
            </a:r>
          </a:p>
          <a:p>
            <a:pPr marL="0" indent="0" defTabSz="966529">
              <a:defRPr/>
            </a:pPr>
            <a:r>
              <a:rPr lang="en-US" b="0" i="0">
                <a:solidFill>
                  <a:srgbClr val="D1D5DB"/>
                </a:solidFill>
                <a:effectLst/>
                <a:latin typeface="Söhne"/>
              </a:rPr>
              <a:t>We utilized these observations to guide our design decisions regarding the hardware accelerator for input encoding.</a:t>
            </a:r>
            <a:endParaRPr lang="en-US"/>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249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Our analysis further shows that the IE and MLP kernels have unnecessary memory ping pong on GPU. The IE kernel writes it’s outputs to main memory which are then fetched by the MLP kernel as input feature maps. As an MLP kernel always works on the outputs of IE kernel, this unnecessary memory traffic can be avoided by directly sending the outputs of IE kernel to the MLP kernel.</a:t>
            </a:r>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757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32" indent="0"/>
            <a:r>
              <a:rPr lang="en-US" sz="1900">
                <a:solidFill>
                  <a:srgbClr val="000000"/>
                </a:solidFill>
                <a:latin typeface="Arial" panose="020B0604020202020204" pitchFamily="34" charset="0"/>
              </a:rPr>
              <a:t> To address the performance challenges, we introduce the NGPC, a hardware solution designed specifically for accelerating the input encoding and MLP kernels.</a:t>
            </a:r>
            <a:endParaRPr lang="en-US" b="0">
              <a:effectLs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746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defTabSz="966529">
              <a:defRPr/>
            </a:pPr>
            <a:r>
              <a:rPr lang="en-US">
                <a:solidFill>
                  <a:srgbClr val="000000"/>
                </a:solidFill>
                <a:latin typeface="Arial" panose="020B0604020202020204" pitchFamily="34" charset="0"/>
              </a:rPr>
              <a:t>NGPC consists of N neural fields processors, where N can be selected as 8, 16, 32 or 64 depending upon the desired performance requirements and the overall area, power constraints.</a:t>
            </a:r>
            <a:endParaRPr lang="en-US"/>
          </a:p>
          <a:p>
            <a:pPr marL="241632" indent="0"/>
            <a:endParaRPr lang="en-US"/>
          </a:p>
          <a:p>
            <a:pPr marL="241632" indent="0"/>
            <a:r>
              <a:rPr lang="en-US"/>
              <a:t>Since our profiling motivates the need to accelerate the input encoding and MLP kernels, we designed the</a:t>
            </a:r>
          </a:p>
          <a:p>
            <a:pPr marL="241632" indent="0"/>
            <a:r>
              <a:rPr lang="en-US"/>
              <a:t>neural fields processor – which accelerates these two kernels in hardware using separate hardware-engines for the two. </a:t>
            </a:r>
          </a:p>
          <a:p>
            <a:pPr marL="241632" indent="0"/>
            <a:r>
              <a:rPr lang="en-US"/>
              <a:t>NFP has 16 encoding engines to match the maximum number of resolution-levels of the neural-graphics applications and a dedicated MLP engine.</a:t>
            </a:r>
          </a:p>
          <a:p>
            <a:pPr marL="241632" indent="0"/>
            <a:endParaRPr lang="en-US"/>
          </a:p>
          <a:p>
            <a:pPr marL="241632" indent="0"/>
            <a:r>
              <a:rPr lang="en-US"/>
              <a:t>To accelerate input encoding kernel, our kernel level analysis suggests providing hardware support for the grid lookups and the dataflow of the input encoding.</a:t>
            </a:r>
          </a:p>
          <a:p>
            <a:pPr marL="241632" indent="0"/>
            <a:r>
              <a:rPr lang="en-US"/>
              <a:t>Each encoding engine has a dedicated on-chip SRAM to cache the encoding parameters and the dataflow of the IE kernel is hardcoded in the encoding engine.</a:t>
            </a:r>
          </a:p>
          <a:p>
            <a:pPr marL="241632" indent="0" defTabSz="966529">
              <a:defRPr/>
            </a:pPr>
            <a:r>
              <a:rPr lang="en-US">
                <a:solidFill>
                  <a:srgbClr val="000000"/>
                </a:solidFill>
                <a:latin typeface="Arial" panose="020B0604020202020204" pitchFamily="34" charset="0"/>
              </a:rPr>
              <a:t>The encoding engine writes its outputs directly to the MLP engine to avoid unnecessary off-chip memory traffic. </a:t>
            </a:r>
            <a:endParaRPr lang="en-US"/>
          </a:p>
          <a:p>
            <a:pPr marL="241632" indent="0"/>
            <a:endParaRPr lang="en-US"/>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73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The NGPC is connected to the shared L2 cache of the GPU </a:t>
            </a:r>
          </a:p>
          <a:p>
            <a:pPr marL="0" indent="0"/>
            <a:r>
              <a:rPr lang="en-US"/>
              <a:t>The programming model for the NGPC involves, the GPU command buffer configuring the NGPC and scheduling the input encoding and the MLP kernels on the NGPC. The rest of the kernels are scheduled just as conventional CUDA kernels on the streaming multiprocessors of GPU. </a:t>
            </a:r>
          </a:p>
          <a:p>
            <a:pPr marL="0" indent="0"/>
            <a:r>
              <a:rPr lang="en-US"/>
              <a:t>The outputs of the NGPC are written back to the GPU memory, and are read by the streaming multiprocessors, which then compute the rest of the kernels.</a:t>
            </a:r>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225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In order to estimate the performance of NG applications on RTX3090-augmented with NGPC and the corresponding power and area impact of NGPC, we developed an analytical model, </a:t>
            </a:r>
          </a:p>
          <a:p>
            <a:pPr marL="0" indent="0"/>
            <a:r>
              <a:rPr lang="en-US"/>
              <a:t>The inputs to our model are parameters of neural graphics applications, the architectural parameters of NGPC, the kernel level performance breakdown of our applications on GPU.</a:t>
            </a:r>
          </a:p>
          <a:p>
            <a:pPr marL="0" indent="0"/>
            <a:endParaRPr lang="en-US"/>
          </a:p>
          <a:p>
            <a:pPr marL="0" indent="0"/>
            <a:r>
              <a:rPr lang="en-US"/>
              <a:t>And the outputs are the overall performance of the NG application with IE and MLP scheduled on NGPC and the rest of the kernels scheduled on the SMs of the GPU.  </a:t>
            </a: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71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Our results show that when we have only 8 NFP units in the NGPC, on average across all four neural graphics applications, we get overall 13× performance benefits compared to the GPU-only baseline. When we scale the number of NFP units in an NGPC to 16, 32 and 64, the performance benefits, averaged across the four representative neural graphics applications, increase to 21×, 34× and 39× respectively</a:t>
            </a:r>
          </a:p>
          <a:p>
            <a:pPr marL="0" indent="0"/>
            <a:endParaRPr lang="en-US"/>
          </a:p>
          <a:p>
            <a:pPr marL="0" indent="0"/>
            <a:r>
              <a:rPr lang="en-US"/>
              <a:t>Our sensitivity studies further show that for NeRF increasing the number of NFP units beyond 64 does not improve the overall performance of the application. This is because the time consumed by the non- input encoding and MLP kernels becomes the performance bottleneck.</a:t>
            </a:r>
          </a:p>
          <a:p>
            <a:pPr marL="0" indent="0"/>
            <a:r>
              <a:rPr lang="en-US"/>
              <a:t>for NSDF , NVR and GIA the performance plateaus for 32, 16 and 64 NFP units respectively.</a:t>
            </a:r>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500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defTabSz="966529">
              <a:defRPr/>
            </a:pPr>
            <a:r>
              <a:rPr lang="en-US">
                <a:solidFill>
                  <a:srgbClr val="000000"/>
                </a:solidFill>
                <a:latin typeface="Arial" panose="020B0604020202020204" pitchFamily="34" charset="0"/>
              </a:rPr>
              <a:t>Finally, let's observe the impact of NGPC on rendered pixels. </a:t>
            </a:r>
          </a:p>
          <a:p>
            <a:pPr marL="241632" indent="0" defTabSz="966529">
              <a:defRPr/>
            </a:pPr>
            <a:r>
              <a:rPr lang="en-US">
                <a:solidFill>
                  <a:srgbClr val="000000"/>
                </a:solidFill>
                <a:latin typeface="Arial" panose="020B0604020202020204" pitchFamily="34" charset="0"/>
              </a:rPr>
              <a:t>Bar graph shows the number of pixels rendered with and without NGPC, for different target frame rates. </a:t>
            </a:r>
          </a:p>
          <a:p>
            <a:pPr marL="241632" indent="0" defTabSz="966529">
              <a:defRPr/>
            </a:pPr>
            <a:r>
              <a:rPr lang="en-US">
                <a:solidFill>
                  <a:srgbClr val="000000"/>
                </a:solidFill>
                <a:latin typeface="Arial" panose="020B0604020202020204" pitchFamily="34" charset="0"/>
              </a:rPr>
              <a:t>Without NGPC rendering NeRF with 30FPS target can not even achieve HD resolution </a:t>
            </a:r>
          </a:p>
          <a:p>
            <a:pPr marL="241632" indent="0" defTabSz="966529">
              <a:defRPr/>
            </a:pPr>
            <a:r>
              <a:rPr lang="en-US">
                <a:solidFill>
                  <a:srgbClr val="000000"/>
                </a:solidFill>
                <a:latin typeface="Arial" panose="020B0604020202020204" pitchFamily="34" charset="0"/>
              </a:rPr>
              <a:t>Whereas, with NGPC, rendering NeRF at 30 FPS can reach 4k Ultra HD resolution, while the remaining three applications can achieve 8k Ultra HD resolution at 120 frames per second.</a:t>
            </a:r>
            <a:endParaRPr lang="en-US" b="0">
              <a:effectLst/>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60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In summary, Neural graphics promises a fast and deterministic time replacement for traditional rendering algorithms</a:t>
            </a:r>
          </a:p>
          <a:p>
            <a:pPr marL="0" indent="0"/>
            <a:r>
              <a:rPr lang="en-US"/>
              <a:t>In this paper we addressed the question does NG need HW support? </a:t>
            </a:r>
          </a:p>
          <a:p>
            <a:pPr marL="0" indent="0"/>
            <a:r>
              <a:rPr lang="en-US"/>
              <a:t>We studied four representative neural graphics applications and showed that, if we want to render 4k resolution frames at 60FPS, there is a performance gap of </a:t>
            </a:r>
            <a:r>
              <a:rPr lang="en-US" err="1"/>
              <a:t>upto</a:t>
            </a:r>
            <a:r>
              <a:rPr lang="en-US"/>
              <a:t> 55.50× between the desired performance and the state of the art. </a:t>
            </a:r>
          </a:p>
          <a:p>
            <a:pPr marL="0" indent="0"/>
            <a:r>
              <a:rPr lang="en-US"/>
              <a:t>We identified that the IE and the MLP kernels are the main performance bottlenecks and proposed NGPC – a hardware solution to accelerate IE and MLP</a:t>
            </a:r>
          </a:p>
          <a:p>
            <a:pPr marL="0" indent="0"/>
            <a:r>
              <a:rPr lang="en-US"/>
              <a:t>The NGPC achieves up to 58X end-to-end application-level performance improvement.</a:t>
            </a:r>
          </a:p>
          <a:p>
            <a:pPr marL="0" indent="0"/>
            <a:r>
              <a:rPr lang="en-US"/>
              <a:t>which enables rendering of 4k Ultra HD resolution frames at 30 FPS for NeRF and 8k Ultra HD frames at 120 FPS for all other neural graphics applications.</a:t>
            </a:r>
          </a:p>
          <a:p>
            <a:pPr marL="0" indent="0"/>
            <a:endParaRPr lang="en-US"/>
          </a:p>
          <a:p>
            <a:pPr marL="0" indent="0"/>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384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 attention, now I’ll take the questions.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17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a:r>
              <a:rPr lang="en-US" sz="1500">
                <a:solidFill>
                  <a:srgbClr val="000000"/>
                </a:solidFill>
                <a:latin typeface="+mn-lt"/>
              </a:rPr>
              <a:t>The fundamental objective of CG is to generate photo-realistic and controllable imagery. </a:t>
            </a:r>
            <a:endParaRPr lang="en-US" sz="1500">
              <a:latin typeface="+mn-lt"/>
            </a:endParaRPr>
          </a:p>
          <a:p>
            <a:pPr marL="241632" indent="0"/>
            <a:r>
              <a:rPr lang="en-US" sz="1500">
                <a:solidFill>
                  <a:srgbClr val="000000"/>
                </a:solidFill>
                <a:latin typeface="+mn-lt"/>
              </a:rPr>
              <a:t>Conventional computer graphics rely on predefined algorithms and rules, to create and manipulate visual content. </a:t>
            </a:r>
            <a:endParaRPr lang="en-US" sz="1500">
              <a:latin typeface="+mn-lt"/>
            </a:endParaRPr>
          </a:p>
          <a:p>
            <a:pPr marL="241632" indent="0"/>
            <a:r>
              <a:rPr lang="en-US" sz="1500">
                <a:latin typeface="+mn-lt"/>
              </a:rPr>
              <a:t>Rendering in conventional computer graphics starts with the detailed description of the physical and material properties of the scene. </a:t>
            </a:r>
          </a:p>
          <a:p>
            <a:pPr marL="241632" indent="0"/>
            <a:r>
              <a:rPr lang="en-US" sz="1500">
                <a:latin typeface="+mn-lt"/>
              </a:rPr>
              <a:t>This description is passed as input to multiple fixed function and programmable stages of the rendering pipeline, which then generates 2D images as output. </a:t>
            </a: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22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a:r>
              <a:rPr lang="en-US" sz="3000">
                <a:solidFill>
                  <a:srgbClr val="D1D5DB"/>
                </a:solidFill>
                <a:latin typeface="Söhne"/>
              </a:rPr>
              <a:t>Rendering and inverse rendering algorithms in conventional computer graphics pose significant computational challenges.</a:t>
            </a:r>
          </a:p>
          <a:p>
            <a:pPr marL="241632" indent="0"/>
            <a:r>
              <a:rPr lang="en-US" sz="3000">
                <a:solidFill>
                  <a:srgbClr val="D1D5DB"/>
                </a:solidFill>
                <a:latin typeface="Söhne"/>
              </a:rPr>
              <a:t>For example, Storing discrete samples of continuous functions in memory is inefficient and requires a large memory footprint.</a:t>
            </a:r>
          </a:p>
          <a:p>
            <a:pPr marL="241632" indent="0"/>
            <a:r>
              <a:rPr lang="en-US" sz="3000">
                <a:solidFill>
                  <a:srgbClr val="D1D5DB"/>
                </a:solidFill>
                <a:latin typeface="Söhne"/>
              </a:rPr>
              <a:t>Complex data structures are utilized for 3D representation, which are dependent on the scene geometry.</a:t>
            </a:r>
          </a:p>
          <a:p>
            <a:pPr marL="241632" indent="0"/>
            <a:r>
              <a:rPr lang="en-US" sz="3000">
                <a:solidFill>
                  <a:srgbClr val="D1D5DB"/>
                </a:solidFill>
                <a:latin typeface="Söhne"/>
              </a:rPr>
              <a:t>Rendering time is non-deterministic and is heavily influenced by the complexity of the scene.</a:t>
            </a:r>
          </a:p>
          <a:p>
            <a:pPr marL="241632" indent="0"/>
            <a:r>
              <a:rPr lang="en-US" sz="4300">
                <a:latin typeface="Söhne"/>
              </a:rPr>
              <a:t>Moreover, A detailed description of the scene is required for image synthesis </a:t>
            </a: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0875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defTabSz="966529">
              <a:defRPr/>
            </a:pPr>
            <a:r>
              <a:rPr lang="en-US" sz="1900">
                <a:solidFill>
                  <a:srgbClr val="000000"/>
                </a:solidFill>
                <a:latin typeface="Arial" panose="020B0604020202020204" pitchFamily="34" charset="0"/>
              </a:rPr>
              <a:t>Neural graphics aims to tackle the computational challenges posed by rendering and inverse rendering algorithms. </a:t>
            </a:r>
          </a:p>
          <a:p>
            <a:pPr marL="241632" indent="0"/>
            <a:r>
              <a:rPr lang="en-US" sz="1900">
                <a:solidFill>
                  <a:srgbClr val="000000"/>
                </a:solidFill>
                <a:latin typeface="Arial" panose="020B0604020202020204" pitchFamily="34" charset="0"/>
              </a:rPr>
              <a:t>In NG, NNs are used to approximate entire or part of the CG algorithms. </a:t>
            </a:r>
            <a:endParaRPr lang="en-US" b="0">
              <a:effectLst/>
            </a:endParaRPr>
          </a:p>
          <a:p>
            <a:pPr marL="241632" indent="0" defTabSz="966529">
              <a:defRPr/>
            </a:pPr>
            <a:r>
              <a:rPr lang="en-US"/>
              <a:t>It replaces the conventional rendering pipeline with a much simpler neural rendering pipeline. </a:t>
            </a:r>
          </a:p>
          <a:p>
            <a:pPr marL="241632" indent="0"/>
            <a:r>
              <a:rPr lang="en-US"/>
              <a:t>The geometric and material properties of the scene are derived from multiple scene observations which serves as an input to the neural rendering pipeline. </a:t>
            </a:r>
          </a:p>
          <a:p>
            <a:pPr marL="241632" indent="0"/>
            <a:r>
              <a:rPr lang="en-US" b="0" i="0">
                <a:solidFill>
                  <a:srgbClr val="D1D5DB"/>
                </a:solidFill>
                <a:effectLst/>
                <a:latin typeface="Söhne"/>
              </a:rPr>
              <a:t>At a high level, the pipeline comprises an input generation and encoding stage, a NN stage, and an output accumulation stage.</a:t>
            </a:r>
            <a:endParaRPr lang="en-US"/>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950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defTabSz="966529">
              <a:defRPr/>
            </a:pPr>
            <a:r>
              <a:rPr lang="en-US" sz="1900"/>
              <a:t>NG offers several benefits over conventional computer graphics</a:t>
            </a:r>
          </a:p>
          <a:p>
            <a:pPr marL="241632" indent="0" defTabSz="966529">
              <a:defRPr/>
            </a:pPr>
            <a:endParaRPr lang="en-US" sz="1900">
              <a:solidFill>
                <a:srgbClr val="000000"/>
              </a:solidFill>
              <a:latin typeface="Arial" panose="020B0604020202020204" pitchFamily="34" charset="0"/>
            </a:endParaRPr>
          </a:p>
          <a:p>
            <a:pPr marL="241632" indent="0"/>
            <a:r>
              <a:rPr lang="en-US" sz="1900">
                <a:solidFill>
                  <a:srgbClr val="000000"/>
                </a:solidFill>
                <a:latin typeface="Arial" panose="020B0604020202020204" pitchFamily="34" charset="0"/>
              </a:rPr>
              <a:t>It offers more compact representations of scenes, in the form of neural network parameters, </a:t>
            </a:r>
          </a:p>
          <a:p>
            <a:pPr marL="241632" indent="0"/>
            <a:r>
              <a:rPr lang="en-US" sz="1900">
                <a:solidFill>
                  <a:srgbClr val="000000"/>
                </a:solidFill>
                <a:latin typeface="Arial" panose="020B0604020202020204" pitchFamily="34" charset="0"/>
              </a:rPr>
              <a:t>Simpler data structures are used for scene representation which are usually scene geometry agnostic. </a:t>
            </a:r>
          </a:p>
          <a:p>
            <a:pPr marL="241632" indent="0"/>
            <a:r>
              <a:rPr lang="en-US" sz="3000">
                <a:solidFill>
                  <a:srgbClr val="D1D5DB"/>
                </a:solidFill>
                <a:latin typeface="Söhne"/>
              </a:rPr>
              <a:t>NG also offers a relatively deterministic rendering time since a significant portion of the rendering process is replaced with constant-cost inference operations. </a:t>
            </a:r>
          </a:p>
          <a:p>
            <a:pPr marL="241632" indent="0"/>
            <a:r>
              <a:rPr lang="en-US" sz="1900">
                <a:solidFill>
                  <a:srgbClr val="000000"/>
                </a:solidFill>
                <a:latin typeface="Arial" panose="020B0604020202020204" pitchFamily="34" charset="0"/>
              </a:rPr>
              <a:t>Moreover, NG offers the ability to synthesize images from a few observations of the scene. </a:t>
            </a:r>
          </a:p>
          <a:p>
            <a:pPr algn="l"/>
            <a:r>
              <a:rPr lang="en-US" sz="3000">
                <a:latin typeface="Söhne"/>
              </a:rPr>
              <a:t>Now, let's explore the various stages of the neural graphics pipeline.</a:t>
            </a: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10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0" indent="0"/>
            <a:r>
              <a:rPr lang="en-US"/>
              <a:t>A typical NG application consists of 3 stages, an input stage, NN stage and an output stage,</a:t>
            </a:r>
          </a:p>
          <a:p>
            <a:pPr marL="0" indent="0"/>
            <a:r>
              <a:rPr lang="en-US"/>
              <a:t>In the Input stage a mapping function is used to map the input vectors to a higher dimensional space. </a:t>
            </a:r>
            <a:br>
              <a:rPr lang="en-US"/>
            </a:br>
            <a:r>
              <a:rPr lang="en-US"/>
              <a:t>The mapping function can either be a fixed high-frequency function or a learn-able function. Based on the choice of the mapping function, the input encoding schemes can be categorized into two main categories: fixed-function encodings and parametric encodings. </a:t>
            </a:r>
          </a:p>
          <a:p>
            <a:pPr marL="0" indent="0"/>
            <a:r>
              <a:rPr lang="en-US" b="0" i="0">
                <a:solidFill>
                  <a:srgbClr val="D1D5DB"/>
                </a:solidFill>
                <a:effectLst/>
                <a:latin typeface="Söhne"/>
              </a:rPr>
              <a:t>To effectively capture the high-frequency information in the visual data, an input encoding kernel is employed. </a:t>
            </a:r>
          </a:p>
          <a:p>
            <a:pPr marL="0" indent="0"/>
            <a:r>
              <a:rPr lang="en-US" b="0" i="0">
                <a:solidFill>
                  <a:srgbClr val="D1D5DB"/>
                </a:solidFill>
                <a:effectLst/>
                <a:latin typeface="Söhne"/>
              </a:rPr>
              <a:t>During our study, we focused on three representative input encoding algorithms: Multi-resolution </a:t>
            </a:r>
            <a:r>
              <a:rPr lang="en-US" b="0" i="0" err="1">
                <a:solidFill>
                  <a:srgbClr val="D1D5DB"/>
                </a:solidFill>
                <a:effectLst/>
                <a:latin typeface="Söhne"/>
              </a:rPr>
              <a:t>Hashgrid</a:t>
            </a:r>
            <a:r>
              <a:rPr lang="en-US" b="0" i="0">
                <a:solidFill>
                  <a:srgbClr val="D1D5DB"/>
                </a:solidFill>
                <a:effectLst/>
                <a:latin typeface="Söhne"/>
              </a:rPr>
              <a:t> encoding, Multi-resolution </a:t>
            </a:r>
            <a:r>
              <a:rPr lang="en-US" b="0" i="0" err="1">
                <a:solidFill>
                  <a:srgbClr val="D1D5DB"/>
                </a:solidFill>
                <a:effectLst/>
                <a:latin typeface="Söhne"/>
              </a:rPr>
              <a:t>Densegrid</a:t>
            </a:r>
            <a:r>
              <a:rPr lang="en-US" b="0" i="0">
                <a:solidFill>
                  <a:srgbClr val="D1D5DB"/>
                </a:solidFill>
                <a:effectLst/>
                <a:latin typeface="Söhne"/>
              </a:rPr>
              <a:t> encoding, and Low-resolution </a:t>
            </a:r>
            <a:r>
              <a:rPr lang="en-US" b="0" i="0" err="1">
                <a:solidFill>
                  <a:srgbClr val="D1D5DB"/>
                </a:solidFill>
                <a:effectLst/>
                <a:latin typeface="Söhne"/>
              </a:rPr>
              <a:t>Densegrid</a:t>
            </a:r>
            <a:r>
              <a:rPr lang="en-US" b="0" i="0">
                <a:solidFill>
                  <a:srgbClr val="D1D5DB"/>
                </a:solidFill>
                <a:effectLst/>
                <a:latin typeface="Söhne"/>
              </a:rPr>
              <a:t> encoding. </a:t>
            </a:r>
            <a:endParaRPr lang="en-US"/>
          </a:p>
          <a:p>
            <a:pPr marL="0" indent="0"/>
            <a:endParaRPr lang="en-US"/>
          </a:p>
          <a:p>
            <a:pPr marL="0" indent="0"/>
            <a:r>
              <a:rPr lang="en-US"/>
              <a:t>The NN stage consists of a MLP which is responsible for learning the representation of the scene.</a:t>
            </a:r>
          </a:p>
          <a:p>
            <a:pPr marL="0" indent="0"/>
            <a:endParaRPr lang="en-US"/>
          </a:p>
          <a:p>
            <a:pPr marL="0" indent="0"/>
            <a:r>
              <a:rPr lang="en-US"/>
              <a:t>The output stage is responsible for the accumulation of the pixel colors and densities and generate the final 2D output frame.</a:t>
            </a:r>
          </a:p>
          <a:p>
            <a:pPr marL="0" indent="0"/>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10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a:r>
              <a:rPr lang="en-US" b="0" i="0">
                <a:solidFill>
                  <a:srgbClr val="ECECF1"/>
                </a:solidFill>
                <a:effectLst/>
                <a:latin typeface="Söhne"/>
              </a:rPr>
              <a:t>We studied four representative neural graphics applications. The applications we studied are NeRF, NSDF, GIA and NVR</a:t>
            </a:r>
          </a:p>
          <a:p>
            <a:pPr marL="241632" indent="0"/>
            <a:r>
              <a:rPr lang="en-US" b="0" i="0">
                <a:solidFill>
                  <a:srgbClr val="D1D5DB"/>
                </a:solidFill>
                <a:effectLst/>
                <a:latin typeface="Söhne"/>
              </a:rPr>
              <a:t>In NeRF, two fully-connected neural networks, Density MLP and Color MLP, are used to learn the 3D density and 5D light field of a scene from limited scene observations.</a:t>
            </a:r>
            <a:r>
              <a:rPr lang="en-US" b="0" i="0">
                <a:solidFill>
                  <a:srgbClr val="ECECF1"/>
                </a:solidFill>
                <a:effectLst/>
                <a:latin typeface="Söhne"/>
              </a:rPr>
              <a:t> As the density information of a scene is view direction agnostic, the encoded camera coordinates are used as input to the density MLP. As the color information depends upon position as well as view angle, the output of the density MLP along with the encoded view directions are passed as input to the color MLP. The output of the color and density MLP are concatenated together to get the four dimensional vector containing the pixel color and the density information. </a:t>
            </a:r>
          </a:p>
          <a:p>
            <a:pPr marL="241632" indent="0"/>
            <a:r>
              <a:rPr lang="en-US" b="0" i="0">
                <a:solidFill>
                  <a:srgbClr val="D1D5DB"/>
                </a:solidFill>
                <a:effectLst/>
                <a:latin typeface="Söhne"/>
              </a:rPr>
              <a:t>Moving on to NSDF, it addresses the task of approximating signed distance functions that are commonly used in classical computer graphics to represent 3D shapes. Here, an MLP is trained to map 3D coordinates to surface distances. The inputs to the MLP are encoded positions, and the final output is the distance to the surface.</a:t>
            </a:r>
          </a:p>
          <a:p>
            <a:pPr algn="l"/>
            <a:r>
              <a:rPr lang="en-US" b="0" i="0">
                <a:solidFill>
                  <a:srgbClr val="D1D5DB"/>
                </a:solidFill>
                <a:effectLst/>
                <a:latin typeface="Söhne"/>
              </a:rPr>
              <a:t>GIA employs a neural network to learn gigapixel images by mapping 2D coordinates to RGB colors.</a:t>
            </a:r>
          </a:p>
          <a:p>
            <a:pPr algn="l"/>
            <a:r>
              <a:rPr lang="en-US" b="0" i="0">
                <a:solidFill>
                  <a:srgbClr val="D1D5DB"/>
                </a:solidFill>
                <a:effectLst/>
                <a:latin typeface="Söhne"/>
              </a:rPr>
              <a:t>NVR is similar to NeRF but learns density and reflectance fields for simulating light transport in volumes.</a:t>
            </a:r>
          </a:p>
          <a:p>
            <a:pPr marL="241632" indent="0"/>
            <a:endParaRPr lang="en-US"/>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64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study we addressed the question, does NG need HW support?</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4549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731520" y="4620577"/>
            <a:ext cx="5852160" cy="3780473"/>
          </a:xfrm>
          <a:prstGeom prst="rect">
            <a:avLst/>
          </a:prstGeom>
        </p:spPr>
        <p:txBody>
          <a:bodyPr spcFirstLastPara="1" wrap="square" lIns="96637" tIns="48305" rIns="96637" bIns="48305" anchor="t" anchorCtr="0">
            <a:noAutofit/>
          </a:bodyPr>
          <a:lstStyle/>
          <a:p>
            <a:pPr marL="241632" indent="0"/>
            <a:r>
              <a:rPr lang="en-US">
                <a:solidFill>
                  <a:srgbClr val="000000"/>
                </a:solidFill>
                <a:latin typeface="+mn-lt"/>
              </a:rPr>
              <a:t>To understand the performance aspects of NG, we profiled these applications on a GPU.</a:t>
            </a:r>
            <a:br>
              <a:rPr lang="en-US">
                <a:latin typeface="+mn-lt"/>
              </a:rPr>
            </a:br>
            <a:r>
              <a:rPr lang="en-US">
                <a:solidFill>
                  <a:srgbClr val="000000"/>
                </a:solidFill>
                <a:latin typeface="+mn-lt"/>
              </a:rPr>
              <a:t>Our profiling shows that rendering high-resolution frames on powerful GPUs like the RTX3090 can still take several hundred milliseconds. </a:t>
            </a:r>
            <a:endParaRPr lang="en-US">
              <a:latin typeface="+mn-lt"/>
            </a:endParaRPr>
          </a:p>
          <a:p>
            <a:pPr marL="241632" indent="0"/>
            <a:r>
              <a:rPr lang="en-US">
                <a:solidFill>
                  <a:srgbClr val="000000"/>
                </a:solidFill>
                <a:latin typeface="+mn-lt"/>
              </a:rPr>
              <a:t>By analyzing the kernel-level performance breakdown, we can identify the main areas where these milliseconds are spent.</a:t>
            </a:r>
          </a:p>
          <a:p>
            <a:pPr marL="241632" indent="0"/>
            <a:r>
              <a:rPr lang="en-US">
                <a:solidFill>
                  <a:srgbClr val="000000"/>
                </a:solidFill>
                <a:latin typeface="+mn-lt"/>
              </a:rPr>
              <a:t>Our analysis shows that the MLP and input encoding kernels account for 72% of compute cycles. Hence it makes sense to accelerate these kernels.</a:t>
            </a:r>
            <a:endParaRPr lang="en-US">
              <a:latin typeface="+mn-lt"/>
            </a:endParaRPr>
          </a:p>
          <a:p>
            <a:pPr marL="241632" indent="0"/>
            <a:br>
              <a:rPr lang="en-US">
                <a:latin typeface="+mn-lt"/>
              </a:rPr>
            </a:br>
            <a:endParaRPr>
              <a:latin typeface="+mn-lt"/>
            </a:endParaRPr>
          </a:p>
        </p:txBody>
      </p:sp>
      <p:sp>
        <p:nvSpPr>
          <p:cNvPr id="143" name="Google Shape;14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7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 name="Google Shape;30;p17">
            <a:extLst>
              <a:ext uri="{FF2B5EF4-FFF2-40B4-BE49-F238E27FC236}">
                <a16:creationId xmlns:a16="http://schemas.microsoft.com/office/drawing/2014/main" id="{A6DFE4EB-C21B-0044-A64A-B976F750027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5;p7">
            <a:extLst>
              <a:ext uri="{FF2B5EF4-FFF2-40B4-BE49-F238E27FC236}">
                <a16:creationId xmlns:a16="http://schemas.microsoft.com/office/drawing/2014/main" id="{C1FA7C40-A5CF-024C-8FE8-5396C6906587}"/>
              </a:ext>
            </a:extLst>
          </p:cNvPr>
          <p:cNvSpPr/>
          <p:nvPr/>
        </p:nvSpPr>
        <p:spPr>
          <a:xfrm rot="10800000" flipH="1">
            <a:off x="0" y="0"/>
            <a:ext cx="12192000" cy="6858000"/>
          </a:xfrm>
          <a:prstGeom prst="rect">
            <a:avLst/>
          </a:prstGeom>
          <a:gradFill flip="none" rotWithShape="1">
            <a:gsLst>
              <a:gs pos="0">
                <a:srgbClr val="1B4284"/>
              </a:gs>
              <a:gs pos="100000">
                <a:srgbClr val="13294B"/>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3" name="Picture 2" descr="A close up of a newspaper&#10;&#10;Description automatically generated">
            <a:extLst>
              <a:ext uri="{FF2B5EF4-FFF2-40B4-BE49-F238E27FC236}">
                <a16:creationId xmlns:a16="http://schemas.microsoft.com/office/drawing/2014/main" id="{249122D5-F0B6-6948-B395-9DF02DCB4E94}"/>
              </a:ext>
            </a:extLst>
          </p:cNvPr>
          <p:cNvPicPr>
            <a:picLocks noChangeAspect="1"/>
          </p:cNvPicPr>
          <p:nvPr/>
        </p:nvPicPr>
        <p:blipFill>
          <a:blip r:embed="rId3">
            <a:alphaModFix amt="30000"/>
          </a:blip>
          <a:stretch>
            <a:fillRect/>
          </a:stretch>
        </p:blipFill>
        <p:spPr>
          <a:xfrm>
            <a:off x="0" y="96772"/>
            <a:ext cx="12192000" cy="6858000"/>
          </a:xfrm>
          <a:prstGeom prst="rect">
            <a:avLst/>
          </a:prstGeom>
        </p:spPr>
      </p:pic>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3077725"/>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500" b="1">
                <a:solidFill>
                  <a:schemeClr val="lt1"/>
                </a:solidFill>
                <a:latin typeface="+mn-lt"/>
                <a:sym typeface="Helvetica Neue"/>
              </a:rPr>
              <a:t>Hardware Acceleration of Neural Graphics</a:t>
            </a:r>
            <a:endParaRPr sz="4500">
              <a:latin typeface="+mn-lt"/>
            </a:endParaRPr>
          </a:p>
          <a:p>
            <a:pPr lvl="0" algn="ctr">
              <a:spcBef>
                <a:spcPts val="600"/>
              </a:spcBef>
            </a:pPr>
            <a:r>
              <a:rPr lang="en-US" sz="2500">
                <a:solidFill>
                  <a:schemeClr val="lt1"/>
                </a:solidFill>
                <a:latin typeface="+mn-lt"/>
                <a:ea typeface="Helvetica Neue"/>
                <a:cs typeface="Helvetica Neue"/>
                <a:sym typeface="Helvetica Neue"/>
              </a:rPr>
              <a:t>Electrical &amp; Computer Engineering</a:t>
            </a:r>
          </a:p>
          <a:p>
            <a:pPr lvl="0" algn="ctr">
              <a:spcBef>
                <a:spcPts val="600"/>
              </a:spcBef>
            </a:pPr>
            <a:endParaRPr lang="en-US" sz="1800">
              <a:solidFill>
                <a:schemeClr val="lt1"/>
              </a:solidFill>
              <a:latin typeface="+mn-lt"/>
              <a:ea typeface="Helvetica Neue"/>
              <a:cs typeface="Helvetica Neue"/>
              <a:sym typeface="Helvetica Neue"/>
            </a:endParaRPr>
          </a:p>
          <a:p>
            <a:pPr algn="ctr">
              <a:spcBef>
                <a:spcPts val="600"/>
              </a:spcBef>
            </a:pPr>
            <a:r>
              <a:rPr lang="en-US" sz="1800" b="1">
                <a:solidFill>
                  <a:schemeClr val="lt1"/>
                </a:solidFill>
                <a:latin typeface="+mn-lt"/>
                <a:ea typeface="Helvetica Neue"/>
                <a:cs typeface="Helvetica Neue"/>
                <a:sym typeface="Helvetica Neue"/>
              </a:rPr>
              <a:t>Muhammad Husnain Mubarik</a:t>
            </a:r>
            <a:r>
              <a:rPr lang="en-US" sz="1800">
                <a:solidFill>
                  <a:schemeClr val="lt1"/>
                </a:solidFill>
                <a:latin typeface="+mn-lt"/>
                <a:ea typeface="Helvetica Neue"/>
                <a:cs typeface="Helvetica Neue"/>
                <a:sym typeface="Helvetica Neue"/>
              </a:rPr>
              <a:t> </a:t>
            </a:r>
            <a:r>
              <a:rPr lang="en-US" sz="1800" b="1">
                <a:solidFill>
                  <a:schemeClr val="lt1"/>
                </a:solidFill>
                <a:latin typeface="+mn-lt"/>
                <a:ea typeface="Helvetica Neue"/>
                <a:cs typeface="Helvetica Neue"/>
                <a:sym typeface="Helvetica Neue"/>
              </a:rPr>
              <a:t>(UIUC)</a:t>
            </a:r>
            <a:r>
              <a:rPr lang="en-US" sz="1800">
                <a:solidFill>
                  <a:schemeClr val="lt1"/>
                </a:solidFill>
                <a:latin typeface="+mn-lt"/>
                <a:ea typeface="Helvetica Neue"/>
                <a:cs typeface="Helvetica Neue"/>
                <a:sym typeface="Helvetica Neue"/>
              </a:rPr>
              <a:t>, </a:t>
            </a:r>
          </a:p>
          <a:p>
            <a:pPr algn="ctr">
              <a:spcBef>
                <a:spcPts val="600"/>
              </a:spcBef>
            </a:pPr>
            <a:r>
              <a:rPr lang="en-US" sz="1800">
                <a:solidFill>
                  <a:schemeClr val="lt1"/>
                </a:solidFill>
                <a:latin typeface="+mn-lt"/>
                <a:ea typeface="Helvetica Neue"/>
                <a:cs typeface="Helvetica Neue"/>
                <a:sym typeface="Helvetica Neue"/>
              </a:rPr>
              <a:t>Ramakrishna Kanungo (UIUC), Tobias Zirr (Intel), Rakesh Kumar (UIUC)</a:t>
            </a:r>
            <a:endParaRPr sz="1800">
              <a:latin typeface="+mn-lt"/>
            </a:endParaRPr>
          </a:p>
        </p:txBody>
      </p:sp>
      <p:pic>
        <p:nvPicPr>
          <p:cNvPr id="5" name="Picture 4" descr="A picture containing drawing&#10;&#10;Description automatically generated">
            <a:extLst>
              <a:ext uri="{FF2B5EF4-FFF2-40B4-BE49-F238E27FC236}">
                <a16:creationId xmlns:a16="http://schemas.microsoft.com/office/drawing/2014/main" id="{8FBAA0E1-3AE3-CC42-A2EA-C66D0BE988E2}"/>
              </a:ext>
            </a:extLst>
          </p:cNvPr>
          <p:cNvPicPr>
            <a:picLocks noChangeAspect="1"/>
          </p:cNvPicPr>
          <p:nvPr/>
        </p:nvPicPr>
        <p:blipFill>
          <a:blip r:embed="rId4"/>
          <a:stretch>
            <a:fillRect/>
          </a:stretch>
        </p:blipFill>
        <p:spPr>
          <a:xfrm>
            <a:off x="4641007" y="852965"/>
            <a:ext cx="2909982" cy="754082"/>
          </a:xfrm>
          <a:prstGeom prst="rect">
            <a:avLst/>
          </a:prstGeom>
        </p:spPr>
      </p:pic>
      <p:sp>
        <p:nvSpPr>
          <p:cNvPr id="6" name="Google Shape;98;p1">
            <a:extLst>
              <a:ext uri="{FF2B5EF4-FFF2-40B4-BE49-F238E27FC236}">
                <a16:creationId xmlns:a16="http://schemas.microsoft.com/office/drawing/2014/main" id="{5C6D8374-322F-A84C-B20A-504C6528FDDA}"/>
              </a:ext>
            </a:extLst>
          </p:cNvPr>
          <p:cNvSpPr txBox="1"/>
          <p:nvPr/>
        </p:nvSpPr>
        <p:spPr>
          <a:xfrm>
            <a:off x="3922057" y="5643692"/>
            <a:ext cx="434788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a:solidFill>
                  <a:schemeClr val="bg1"/>
                </a:solidFill>
                <a:latin typeface="+mn-lt"/>
                <a:sym typeface="Helvetica Neue Light"/>
              </a:rPr>
              <a:t>06/19/2023</a:t>
            </a:r>
            <a:endParaRPr sz="1800" spc="300">
              <a:solidFill>
                <a:schemeClr val="bg1"/>
              </a:solidFill>
              <a:latin typeface="+mn-lt"/>
            </a:endParaRPr>
          </a:p>
        </p:txBody>
      </p:sp>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250A602-D7D1-6B85-7D91-F295D0A532DF}"/>
              </a:ext>
            </a:extLst>
          </p:cNvPr>
          <p:cNvGraphicFramePr/>
          <p:nvPr>
            <p:extLst>
              <p:ext uri="{D42A27DB-BD31-4B8C-83A1-F6EECF244321}">
                <p14:modId xmlns:p14="http://schemas.microsoft.com/office/powerpoint/2010/main" val="3072043057"/>
              </p:ext>
            </p:extLst>
          </p:nvPr>
        </p:nvGraphicFramePr>
        <p:xfrm>
          <a:off x="376809" y="1334279"/>
          <a:ext cx="6551730" cy="4821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8"/>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ea typeface="Helvetica Neue Light"/>
                <a:cs typeface="Helvetica Neue Light"/>
                <a:sym typeface="Helvetica Neue Light"/>
              </a:rPr>
              <a:t>Profiling Neural Graphics Applications on a GPU</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Background pattern&#10;&#10;Description automatically generated">
            <a:extLst>
              <a:ext uri="{FF2B5EF4-FFF2-40B4-BE49-F238E27FC236}">
                <a16:creationId xmlns:a16="http://schemas.microsoft.com/office/drawing/2014/main" id="{FAD3A44C-BC4E-68F9-2E3B-EBAF61B74F31}"/>
              </a:ext>
            </a:extLst>
          </p:cNvPr>
          <p:cNvPicPr>
            <a:picLocks noChangeAspect="1"/>
          </p:cNvPicPr>
          <p:nvPr/>
        </p:nvPicPr>
        <p:blipFill>
          <a:blip r:embed="rId9"/>
          <a:stretch>
            <a:fillRect/>
          </a:stretch>
        </p:blipFill>
        <p:spPr>
          <a:xfrm>
            <a:off x="7301672" y="1210039"/>
            <a:ext cx="4846974" cy="4696862"/>
          </a:xfrm>
          <a:prstGeom prst="rect">
            <a:avLst/>
          </a:prstGeom>
        </p:spPr>
      </p:pic>
    </p:spTree>
    <p:extLst>
      <p:ext uri="{BB962C8B-B14F-4D97-AF65-F5344CB8AC3E}">
        <p14:creationId xmlns:p14="http://schemas.microsoft.com/office/powerpoint/2010/main" val="18826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buSzPts val="3000"/>
            </a:pPr>
            <a:r>
              <a:rPr lang="en-US" sz="1800" b="1">
                <a:solidFill>
                  <a:schemeClr val="tx1"/>
                </a:solidFill>
                <a:latin typeface="Arial" panose="020B0604020202020204" pitchFamily="34" charset="0"/>
                <a:cs typeface="Arial" panose="020B0604020202020204" pitchFamily="34" charset="0"/>
              </a:rPr>
              <a:t>MLP and encoding kernels have unnecessary memory ping pong.</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Scheduling of a Neural Graphics Application on a GPU</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Diagram&#10;&#10;Description automatically generated">
            <a:extLst>
              <a:ext uri="{FF2B5EF4-FFF2-40B4-BE49-F238E27FC236}">
                <a16:creationId xmlns:a16="http://schemas.microsoft.com/office/drawing/2014/main" id="{6E6E3E3F-0EC7-3B7A-BB15-57DB746BDC7A}"/>
              </a:ext>
            </a:extLst>
          </p:cNvPr>
          <p:cNvPicPr>
            <a:picLocks noChangeAspect="1"/>
          </p:cNvPicPr>
          <p:nvPr/>
        </p:nvPicPr>
        <p:blipFill>
          <a:blip r:embed="rId4"/>
          <a:stretch>
            <a:fillRect/>
          </a:stretch>
        </p:blipFill>
        <p:spPr>
          <a:xfrm>
            <a:off x="550890" y="1982247"/>
            <a:ext cx="11281226" cy="4086049"/>
          </a:xfrm>
          <a:prstGeom prst="rect">
            <a:avLst/>
          </a:prstGeom>
        </p:spPr>
      </p:pic>
    </p:spTree>
    <p:extLst>
      <p:ext uri="{BB962C8B-B14F-4D97-AF65-F5344CB8AC3E}">
        <p14:creationId xmlns:p14="http://schemas.microsoft.com/office/powerpoint/2010/main" val="341118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ssignment 3 | COS 426: Computer Graphics (2022) | Princeton University">
            <a:extLst>
              <a:ext uri="{FF2B5EF4-FFF2-40B4-BE49-F238E27FC236}">
                <a16:creationId xmlns:a16="http://schemas.microsoft.com/office/drawing/2014/main" id="{9780D28B-06AE-358E-B8BA-4919834DB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151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30;p5">
            <a:extLst>
              <a:ext uri="{FF2B5EF4-FFF2-40B4-BE49-F238E27FC236}">
                <a16:creationId xmlns:a16="http://schemas.microsoft.com/office/drawing/2014/main" id="{A3FA955F-2199-53D6-2E33-720E756978FB}"/>
              </a:ext>
            </a:extLst>
          </p:cNvPr>
          <p:cNvSpPr/>
          <p:nvPr/>
        </p:nvSpPr>
        <p:spPr>
          <a:xfrm>
            <a:off x="0" y="0"/>
            <a:ext cx="12192000" cy="6858000"/>
          </a:xfrm>
          <a:prstGeom prst="rect">
            <a:avLst/>
          </a:prstGeom>
          <a:solidFill>
            <a:srgbClr val="13294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4"/>
          <a:stretch>
            <a:fillRect/>
          </a:stretch>
        </p:blipFill>
        <p:spPr>
          <a:xfrm>
            <a:off x="11554210" y="235709"/>
            <a:ext cx="277906" cy="401420"/>
          </a:xfrm>
          <a:prstGeom prst="rect">
            <a:avLst/>
          </a:prstGeom>
        </p:spPr>
      </p:pic>
      <p:sp>
        <p:nvSpPr>
          <p:cNvPr id="11" name="Google Shape;100;p1">
            <a:extLst>
              <a:ext uri="{FF2B5EF4-FFF2-40B4-BE49-F238E27FC236}">
                <a16:creationId xmlns:a16="http://schemas.microsoft.com/office/drawing/2014/main" id="{306BA419-8D50-5D4C-94E5-1DF4AAA8F39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2" name="Google Shape;123;p4">
            <a:extLst>
              <a:ext uri="{FF2B5EF4-FFF2-40B4-BE49-F238E27FC236}">
                <a16:creationId xmlns:a16="http://schemas.microsoft.com/office/drawing/2014/main" id="{00DF8F85-9B48-104E-9E43-C984BC40DD4F}"/>
              </a:ext>
            </a:extLst>
          </p:cNvPr>
          <p:cNvSpPr txBox="1"/>
          <p:nvPr/>
        </p:nvSpPr>
        <p:spPr>
          <a:xfrm>
            <a:off x="1295400" y="2879240"/>
            <a:ext cx="9601200" cy="14772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a:solidFill>
                  <a:schemeClr val="lt1"/>
                </a:solidFill>
                <a:latin typeface="+mn-lt"/>
                <a:ea typeface="Helvetica Neue"/>
                <a:cs typeface="Helvetica Neue"/>
                <a:sym typeface="Helvetica Neue"/>
              </a:rPr>
              <a:t>Neural Graphics Processing Cluster (NGPC)</a:t>
            </a:r>
            <a:endParaRPr lang="en-US" sz="4500" b="1">
              <a:solidFill>
                <a:schemeClr val="bg1"/>
              </a:solidFill>
              <a:latin typeface="+mn-lt"/>
              <a:ea typeface="Helvetica Neue"/>
              <a:cs typeface="Helvetica Neue"/>
              <a:sym typeface="Helvetica Neue"/>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00;p1">
            <a:extLst>
              <a:ext uri="{FF2B5EF4-FFF2-40B4-BE49-F238E27FC236}">
                <a16:creationId xmlns:a16="http://schemas.microsoft.com/office/drawing/2014/main" id="{0BDB2703-7E62-DD44-A99B-A4D6C2F06C1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3289832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Architecture of the Neural Graphics Processing Cluster (NGPC)</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6" name="Picture 5">
            <a:extLst>
              <a:ext uri="{FF2B5EF4-FFF2-40B4-BE49-F238E27FC236}">
                <a16:creationId xmlns:a16="http://schemas.microsoft.com/office/drawing/2014/main" id="{4C6C6FAA-4F2A-48C7-7FF9-C9F3BB3239C6}"/>
              </a:ext>
            </a:extLst>
          </p:cNvPr>
          <p:cNvPicPr>
            <a:picLocks noChangeAspect="1"/>
          </p:cNvPicPr>
          <p:nvPr/>
        </p:nvPicPr>
        <p:blipFill>
          <a:blip r:embed="rId4"/>
          <a:stretch>
            <a:fillRect/>
          </a:stretch>
        </p:blipFill>
        <p:spPr>
          <a:xfrm>
            <a:off x="4576218" y="1051981"/>
            <a:ext cx="2780784" cy="4964044"/>
          </a:xfrm>
          <a:prstGeom prst="rect">
            <a:avLst/>
          </a:prstGeom>
        </p:spPr>
      </p:pic>
      <p:pic>
        <p:nvPicPr>
          <p:cNvPr id="13" name="Picture 12">
            <a:extLst>
              <a:ext uri="{FF2B5EF4-FFF2-40B4-BE49-F238E27FC236}">
                <a16:creationId xmlns:a16="http://schemas.microsoft.com/office/drawing/2014/main" id="{13AEA3AE-35F3-C7CD-85C0-C5696B1ADFD0}"/>
              </a:ext>
            </a:extLst>
          </p:cNvPr>
          <p:cNvPicPr>
            <a:picLocks noChangeAspect="1"/>
          </p:cNvPicPr>
          <p:nvPr/>
        </p:nvPicPr>
        <p:blipFill>
          <a:blip r:embed="rId5"/>
          <a:stretch>
            <a:fillRect/>
          </a:stretch>
        </p:blipFill>
        <p:spPr>
          <a:xfrm>
            <a:off x="5831823" y="1579242"/>
            <a:ext cx="3598575" cy="3522172"/>
          </a:xfrm>
          <a:prstGeom prst="rect">
            <a:avLst/>
          </a:prstGeom>
        </p:spPr>
      </p:pic>
      <p:cxnSp>
        <p:nvCxnSpPr>
          <p:cNvPr id="16" name="Straight Connector 15">
            <a:extLst>
              <a:ext uri="{FF2B5EF4-FFF2-40B4-BE49-F238E27FC236}">
                <a16:creationId xmlns:a16="http://schemas.microsoft.com/office/drawing/2014/main" id="{AB150464-0EB7-A28A-F335-861BFDF1E622}"/>
              </a:ext>
            </a:extLst>
          </p:cNvPr>
          <p:cNvCxnSpPr>
            <a:cxnSpLocks/>
          </p:cNvCxnSpPr>
          <p:nvPr/>
        </p:nvCxnSpPr>
        <p:spPr>
          <a:xfrm flipV="1">
            <a:off x="3077609" y="1579242"/>
            <a:ext cx="2754214" cy="82353"/>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6763F27B-A033-B776-DE35-F5FCA7DB308A}"/>
              </a:ext>
            </a:extLst>
          </p:cNvPr>
          <p:cNvCxnSpPr>
            <a:cxnSpLocks/>
          </p:cNvCxnSpPr>
          <p:nvPr/>
        </p:nvCxnSpPr>
        <p:spPr>
          <a:xfrm>
            <a:off x="3077609" y="2523744"/>
            <a:ext cx="2811127" cy="2493019"/>
          </a:xfrm>
          <a:prstGeom prst="line">
            <a:avLst/>
          </a:prstGeom>
        </p:spPr>
        <p:style>
          <a:lnRef idx="1">
            <a:schemeClr val="accent6"/>
          </a:lnRef>
          <a:fillRef idx="0">
            <a:schemeClr val="accent6"/>
          </a:fillRef>
          <a:effectRef idx="0">
            <a:schemeClr val="accent6"/>
          </a:effectRef>
          <a:fontRef idx="minor">
            <a:schemeClr val="tx1"/>
          </a:fontRef>
        </p:style>
      </p:cxnSp>
      <p:pic>
        <p:nvPicPr>
          <p:cNvPr id="31" name="Picture 30">
            <a:extLst>
              <a:ext uri="{FF2B5EF4-FFF2-40B4-BE49-F238E27FC236}">
                <a16:creationId xmlns:a16="http://schemas.microsoft.com/office/drawing/2014/main" id="{9A33521D-3A86-36D4-04B7-355921E0BF3B}"/>
              </a:ext>
            </a:extLst>
          </p:cNvPr>
          <p:cNvPicPr>
            <a:picLocks noChangeAspect="1"/>
          </p:cNvPicPr>
          <p:nvPr/>
        </p:nvPicPr>
        <p:blipFill>
          <a:blip r:embed="rId6"/>
          <a:stretch>
            <a:fillRect/>
          </a:stretch>
        </p:blipFill>
        <p:spPr>
          <a:xfrm>
            <a:off x="5575227" y="1054628"/>
            <a:ext cx="6469827" cy="2299448"/>
          </a:xfrm>
          <a:prstGeom prst="rect">
            <a:avLst/>
          </a:prstGeom>
        </p:spPr>
      </p:pic>
      <p:cxnSp>
        <p:nvCxnSpPr>
          <p:cNvPr id="35" name="Straight Connector 34">
            <a:extLst>
              <a:ext uri="{FF2B5EF4-FFF2-40B4-BE49-F238E27FC236}">
                <a16:creationId xmlns:a16="http://schemas.microsoft.com/office/drawing/2014/main" id="{60BDC5D3-EADA-4304-F5EB-1E99035C864C}"/>
              </a:ext>
            </a:extLst>
          </p:cNvPr>
          <p:cNvCxnSpPr>
            <a:cxnSpLocks/>
          </p:cNvCxnSpPr>
          <p:nvPr/>
        </p:nvCxnSpPr>
        <p:spPr>
          <a:xfrm flipV="1">
            <a:off x="1964654" y="1111957"/>
            <a:ext cx="3720301" cy="719359"/>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9480D9E-B5F7-2C33-EF5F-F8F2BE497B3F}"/>
              </a:ext>
            </a:extLst>
          </p:cNvPr>
          <p:cNvCxnSpPr>
            <a:cxnSpLocks/>
          </p:cNvCxnSpPr>
          <p:nvPr/>
        </p:nvCxnSpPr>
        <p:spPr>
          <a:xfrm>
            <a:off x="1907177" y="2272311"/>
            <a:ext cx="3819580" cy="1060967"/>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0D1FEC6C-449C-6B90-4FBA-4D3958460BB5}"/>
              </a:ext>
            </a:extLst>
          </p:cNvPr>
          <p:cNvPicPr>
            <a:picLocks noChangeAspect="1"/>
          </p:cNvPicPr>
          <p:nvPr/>
        </p:nvPicPr>
        <p:blipFill>
          <a:blip r:embed="rId7"/>
          <a:stretch>
            <a:fillRect/>
          </a:stretch>
        </p:blipFill>
        <p:spPr>
          <a:xfrm>
            <a:off x="7144341" y="4072256"/>
            <a:ext cx="2720183" cy="1770493"/>
          </a:xfrm>
          <a:prstGeom prst="rect">
            <a:avLst/>
          </a:prstGeom>
        </p:spPr>
      </p:pic>
      <p:cxnSp>
        <p:nvCxnSpPr>
          <p:cNvPr id="46" name="Straight Connector 45">
            <a:extLst>
              <a:ext uri="{FF2B5EF4-FFF2-40B4-BE49-F238E27FC236}">
                <a16:creationId xmlns:a16="http://schemas.microsoft.com/office/drawing/2014/main" id="{A5B1C2C5-5B23-F575-CB2C-C17BE7518E5C}"/>
              </a:ext>
            </a:extLst>
          </p:cNvPr>
          <p:cNvCxnSpPr>
            <a:cxnSpLocks/>
          </p:cNvCxnSpPr>
          <p:nvPr/>
        </p:nvCxnSpPr>
        <p:spPr>
          <a:xfrm>
            <a:off x="3800780" y="2865461"/>
            <a:ext cx="3424586" cy="120679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3001A2-3DAD-730C-8FB2-3558E6A083CC}"/>
              </a:ext>
            </a:extLst>
          </p:cNvPr>
          <p:cNvCxnSpPr>
            <a:cxnSpLocks/>
          </p:cNvCxnSpPr>
          <p:nvPr/>
        </p:nvCxnSpPr>
        <p:spPr>
          <a:xfrm>
            <a:off x="3800780" y="3333278"/>
            <a:ext cx="3383791" cy="2434554"/>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63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5963 2.22222E-6 L -0.30963 2.22222E-6 " pathEditMode="relative" rAng="0" ptsTypes="AA">
                                      <p:cBhvr>
                                        <p:cTn id="6" dur="2000" fill="hold"/>
                                        <p:tgtEl>
                                          <p:spTgt spid="6"/>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1.45833E-6 2.96296E-6 L -0.42877 -0.00602 " pathEditMode="relative" rAng="0" ptsTypes="AA">
                                      <p:cBhvr>
                                        <p:cTn id="26" dur="2000" fill="hold"/>
                                        <p:tgtEl>
                                          <p:spTgt spid="13"/>
                                        </p:tgtEl>
                                        <p:attrNameLst>
                                          <p:attrName>ppt_x</p:attrName>
                                          <p:attrName>ppt_y</p:attrName>
                                        </p:attrNameLst>
                                      </p:cBhvr>
                                      <p:rCtr x="-21445" y="-301"/>
                                    </p:animMotion>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 Interaction of the NGPC with GPU</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6" name="Picture 5">
            <a:extLst>
              <a:ext uri="{FF2B5EF4-FFF2-40B4-BE49-F238E27FC236}">
                <a16:creationId xmlns:a16="http://schemas.microsoft.com/office/drawing/2014/main" id="{0F961C13-E468-A4AF-0BE8-CBFEA6E22018}"/>
              </a:ext>
            </a:extLst>
          </p:cNvPr>
          <p:cNvPicPr>
            <a:picLocks noChangeAspect="1"/>
          </p:cNvPicPr>
          <p:nvPr/>
        </p:nvPicPr>
        <p:blipFill>
          <a:blip r:embed="rId4"/>
          <a:stretch>
            <a:fillRect/>
          </a:stretch>
        </p:blipFill>
        <p:spPr>
          <a:xfrm>
            <a:off x="376807" y="2017464"/>
            <a:ext cx="11700837" cy="3503084"/>
          </a:xfrm>
          <a:prstGeom prst="rect">
            <a:avLst/>
          </a:prstGeom>
        </p:spPr>
      </p:pic>
    </p:spTree>
    <p:extLst>
      <p:ext uri="{BB962C8B-B14F-4D97-AF65-F5344CB8AC3E}">
        <p14:creationId xmlns:p14="http://schemas.microsoft.com/office/powerpoint/2010/main" val="58645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Analytical model to estimate the performance, power and area of NGPC</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
        <p:nvSpPr>
          <p:cNvPr id="4" name="Rectangle: Rounded Corners 3">
            <a:extLst>
              <a:ext uri="{FF2B5EF4-FFF2-40B4-BE49-F238E27FC236}">
                <a16:creationId xmlns:a16="http://schemas.microsoft.com/office/drawing/2014/main" id="{1F5B124F-CE61-EBEC-B55F-621885E779F9}"/>
              </a:ext>
            </a:extLst>
          </p:cNvPr>
          <p:cNvSpPr/>
          <p:nvPr/>
        </p:nvSpPr>
        <p:spPr>
          <a:xfrm>
            <a:off x="741971" y="1820914"/>
            <a:ext cx="3333640" cy="3905843"/>
          </a:xfrm>
          <a:prstGeom prst="roundRect">
            <a:avLst/>
          </a:prstGeom>
          <a:solidFill>
            <a:schemeClr val="accent1">
              <a:lumMod val="40000"/>
              <a:lumOff val="6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a:ln w="0"/>
                <a:solidFill>
                  <a:schemeClr val="tx1"/>
                </a:solidFill>
                <a:effectLst>
                  <a:outerShdw blurRad="38100" dist="19050" dir="2700000" algn="tl" rotWithShape="0">
                    <a:schemeClr val="dk1">
                      <a:alpha val="40000"/>
                    </a:schemeClr>
                  </a:outerShdw>
                </a:effectLst>
              </a:rPr>
              <a:t>Inputs</a:t>
            </a:r>
          </a:p>
          <a:p>
            <a:pPr algn="ctr"/>
            <a:r>
              <a:rPr lang="en-US">
                <a:ln w="0"/>
                <a:solidFill>
                  <a:schemeClr val="tx1"/>
                </a:solidFill>
                <a:effectLst>
                  <a:outerShdw blurRad="38100" dist="19050" dir="2700000" algn="tl" rotWithShape="0">
                    <a:schemeClr val="dk1">
                      <a:alpha val="40000"/>
                    </a:schemeClr>
                  </a:outerShdw>
                </a:effectLst>
              </a:rPr>
              <a:t> </a:t>
            </a:r>
          </a:p>
          <a:p>
            <a:pPr marL="285750" indent="-285750">
              <a:buFont typeface="Wingdings" panose="05000000000000000000" pitchFamily="2" charset="2"/>
              <a:buChar char="Ø"/>
            </a:pPr>
            <a:r>
              <a:rPr lang="en-US">
                <a:ln w="0"/>
                <a:solidFill>
                  <a:schemeClr val="tx1"/>
                </a:solidFill>
                <a:effectLst>
                  <a:outerShdw blurRad="38100" dist="19050" dir="2700000" algn="tl" rotWithShape="0">
                    <a:schemeClr val="dk1">
                      <a:alpha val="40000"/>
                    </a:schemeClr>
                  </a:outerShdw>
                </a:effectLst>
              </a:rPr>
              <a:t>The NG application parameters such as IE type, IE parameters, MLP parameters </a:t>
            </a:r>
            <a:r>
              <a:rPr lang="en-US" err="1">
                <a:ln w="0"/>
                <a:solidFill>
                  <a:schemeClr val="tx1"/>
                </a:solidFill>
                <a:effectLst>
                  <a:outerShdw blurRad="38100" dist="19050" dir="2700000" algn="tl" rotWithShape="0">
                    <a:schemeClr val="dk1">
                      <a:alpha val="40000"/>
                    </a:schemeClr>
                  </a:outerShdw>
                </a:effectLst>
              </a:rPr>
              <a:t>etc</a:t>
            </a:r>
            <a:endParaRPr lang="en-US">
              <a:ln w="0"/>
              <a:solidFill>
                <a:schemeClr val="tx1"/>
              </a:solidFill>
              <a:effectLst>
                <a:outerShdw blurRad="38100" dist="19050" dir="2700000" algn="tl" rotWithShape="0">
                  <a:schemeClr val="dk1">
                    <a:alpha val="40000"/>
                  </a:schemeClr>
                </a:outerShdw>
              </a:effectLst>
            </a:endParaRPr>
          </a:p>
          <a:p>
            <a:pPr marL="285750" indent="-285750">
              <a:buFont typeface="Wingdings" panose="05000000000000000000" pitchFamily="2" charset="2"/>
              <a:buChar char="Ø"/>
            </a:pPr>
            <a:r>
              <a:rPr lang="en-US">
                <a:ln w="0"/>
                <a:solidFill>
                  <a:schemeClr val="tx1"/>
                </a:solidFill>
                <a:effectLst>
                  <a:outerShdw blurRad="38100" dist="19050" dir="2700000" algn="tl" rotWithShape="0">
                    <a:schemeClr val="dk1">
                      <a:alpha val="40000"/>
                    </a:schemeClr>
                  </a:outerShdw>
                </a:effectLst>
              </a:rPr>
              <a:t>The NGPC architecture parameters such as num. of NFPs, fmax, mem access time, synthesized area power estimates of modules </a:t>
            </a:r>
          </a:p>
          <a:p>
            <a:pPr marL="285750" indent="-285750">
              <a:buFont typeface="Wingdings" panose="05000000000000000000" pitchFamily="2" charset="2"/>
              <a:buChar char="Ø"/>
            </a:pPr>
            <a:r>
              <a:rPr lang="en-US">
                <a:ln w="0"/>
                <a:solidFill>
                  <a:schemeClr val="tx1"/>
                </a:solidFill>
                <a:effectLst>
                  <a:outerShdw blurRad="38100" dist="19050" dir="2700000" algn="tl" rotWithShape="0">
                    <a:schemeClr val="dk1">
                      <a:alpha val="40000"/>
                    </a:schemeClr>
                  </a:outerShdw>
                </a:effectLst>
              </a:rPr>
              <a:t>Kernel level performance breakdown of NG application on a GPU</a:t>
            </a:r>
          </a:p>
        </p:txBody>
      </p:sp>
      <p:sp>
        <p:nvSpPr>
          <p:cNvPr id="10" name="Rectangle: Rounded Corners 9">
            <a:extLst>
              <a:ext uri="{FF2B5EF4-FFF2-40B4-BE49-F238E27FC236}">
                <a16:creationId xmlns:a16="http://schemas.microsoft.com/office/drawing/2014/main" id="{23D9BDBB-A6C1-08BC-FD73-CEE2763AB455}"/>
              </a:ext>
            </a:extLst>
          </p:cNvPr>
          <p:cNvSpPr/>
          <p:nvPr/>
        </p:nvSpPr>
        <p:spPr>
          <a:xfrm>
            <a:off x="8276626" y="1820914"/>
            <a:ext cx="2889504" cy="3905843"/>
          </a:xfrm>
          <a:prstGeom prst="roundRect">
            <a:avLst/>
          </a:prstGeom>
          <a:solidFill>
            <a:schemeClr val="accent6">
              <a:lumMod val="40000"/>
              <a:lumOff val="6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a:ln w="0"/>
                <a:solidFill>
                  <a:schemeClr val="tx1"/>
                </a:solidFill>
                <a:effectLst>
                  <a:outerShdw blurRad="38100" dist="19050" dir="2700000" algn="tl" rotWithShape="0">
                    <a:schemeClr val="dk1">
                      <a:alpha val="40000"/>
                    </a:schemeClr>
                  </a:outerShdw>
                </a:effectLst>
              </a:rPr>
              <a:t>Outputs</a:t>
            </a:r>
          </a:p>
          <a:p>
            <a:pPr algn="ctr"/>
            <a:r>
              <a:rPr lang="en-US">
                <a:ln w="0"/>
                <a:solidFill>
                  <a:schemeClr val="tx1"/>
                </a:solidFill>
                <a:effectLst>
                  <a:outerShdw blurRad="38100" dist="19050" dir="2700000" algn="tl" rotWithShape="0">
                    <a:schemeClr val="dk1">
                      <a:alpha val="40000"/>
                    </a:schemeClr>
                  </a:outerShdw>
                </a:effectLst>
              </a:rPr>
              <a:t> </a:t>
            </a:r>
          </a:p>
          <a:p>
            <a:pPr marL="285750" indent="-285750">
              <a:buFont typeface="Wingdings" panose="05000000000000000000" pitchFamily="2" charset="2"/>
              <a:buChar char="Ø"/>
            </a:pPr>
            <a:r>
              <a:rPr lang="en-US">
                <a:ln w="0"/>
                <a:solidFill>
                  <a:schemeClr val="tx1"/>
                </a:solidFill>
                <a:effectLst>
                  <a:outerShdw blurRad="38100" dist="19050" dir="2700000" algn="tl" rotWithShape="0">
                    <a:schemeClr val="dk1">
                      <a:alpha val="40000"/>
                    </a:schemeClr>
                  </a:outerShdw>
                </a:effectLst>
              </a:rPr>
              <a:t>The overall performance of the NG application with the IE and the MLP scheduled on NGPC and the rest of the kernels scheduled on the GPU. </a:t>
            </a:r>
          </a:p>
          <a:p>
            <a:pPr marL="285750" indent="-285750">
              <a:buFont typeface="Wingdings" panose="05000000000000000000" pitchFamily="2" charset="2"/>
              <a:buChar char="Ø"/>
            </a:pPr>
            <a:r>
              <a:rPr lang="en-US">
                <a:ln w="0"/>
                <a:solidFill>
                  <a:schemeClr val="tx1"/>
                </a:solidFill>
                <a:effectLst>
                  <a:outerShdw blurRad="38100" dist="19050" dir="2700000" algn="tl" rotWithShape="0">
                    <a:schemeClr val="dk1">
                      <a:alpha val="40000"/>
                    </a:schemeClr>
                  </a:outerShdw>
                </a:effectLst>
              </a:rPr>
              <a:t>The overall area and power of the NGPC. </a:t>
            </a:r>
          </a:p>
        </p:txBody>
      </p:sp>
      <p:sp>
        <p:nvSpPr>
          <p:cNvPr id="11" name="Rectangle: Rounded Corners 10">
            <a:extLst>
              <a:ext uri="{FF2B5EF4-FFF2-40B4-BE49-F238E27FC236}">
                <a16:creationId xmlns:a16="http://schemas.microsoft.com/office/drawing/2014/main" id="{37BC6A48-7831-0CA5-798D-4511B9599BFE}"/>
              </a:ext>
            </a:extLst>
          </p:cNvPr>
          <p:cNvSpPr/>
          <p:nvPr/>
        </p:nvSpPr>
        <p:spPr>
          <a:xfrm>
            <a:off x="5308745" y="3339725"/>
            <a:ext cx="1463040" cy="86822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a:ln w="0"/>
                <a:solidFill>
                  <a:schemeClr val="tx1"/>
                </a:solidFill>
                <a:effectLst>
                  <a:outerShdw blurRad="38100" dist="19050" dir="2700000" algn="tl" rotWithShape="0">
                    <a:schemeClr val="dk1">
                      <a:alpha val="40000"/>
                    </a:schemeClr>
                  </a:outerShdw>
                </a:effectLst>
              </a:rPr>
              <a:t>Analytical Model</a:t>
            </a:r>
          </a:p>
        </p:txBody>
      </p:sp>
      <p:cxnSp>
        <p:nvCxnSpPr>
          <p:cNvPr id="14" name="Straight Arrow Connector 13">
            <a:extLst>
              <a:ext uri="{FF2B5EF4-FFF2-40B4-BE49-F238E27FC236}">
                <a16:creationId xmlns:a16="http://schemas.microsoft.com/office/drawing/2014/main" id="{D15980F6-561B-DE4D-0314-97E77B4C9DBC}"/>
              </a:ext>
            </a:extLst>
          </p:cNvPr>
          <p:cNvCxnSpPr>
            <a:cxnSpLocks/>
            <a:stCxn id="4" idx="3"/>
            <a:endCxn id="11" idx="1"/>
          </p:cNvCxnSpPr>
          <p:nvPr/>
        </p:nvCxnSpPr>
        <p:spPr>
          <a:xfrm flipV="1">
            <a:off x="4075611" y="3773835"/>
            <a:ext cx="1233134"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8A04D4B-5094-86B6-FB78-CF1E8EB6E5B2}"/>
              </a:ext>
            </a:extLst>
          </p:cNvPr>
          <p:cNvCxnSpPr>
            <a:cxnSpLocks/>
            <a:stCxn id="11" idx="3"/>
            <a:endCxn id="10" idx="1"/>
          </p:cNvCxnSpPr>
          <p:nvPr/>
        </p:nvCxnSpPr>
        <p:spPr>
          <a:xfrm>
            <a:off x="6771785" y="3773835"/>
            <a:ext cx="1504841"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958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D65AF30-A97F-93B4-D258-2B889337D4C2}"/>
              </a:ext>
            </a:extLst>
          </p:cNvPr>
          <p:cNvGraphicFramePr/>
          <p:nvPr>
            <p:extLst>
              <p:ext uri="{D42A27DB-BD31-4B8C-83A1-F6EECF244321}">
                <p14:modId xmlns:p14="http://schemas.microsoft.com/office/powerpoint/2010/main" val="2863847110"/>
              </p:ext>
            </p:extLst>
          </p:nvPr>
        </p:nvGraphicFramePr>
        <p:xfrm>
          <a:off x="99017" y="1855695"/>
          <a:ext cx="6285417" cy="3493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8"/>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Performance of Neural Graphics Applications with NGPC</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Chart, bar chart&#10;&#10;Description automatically generated">
            <a:extLst>
              <a:ext uri="{FF2B5EF4-FFF2-40B4-BE49-F238E27FC236}">
                <a16:creationId xmlns:a16="http://schemas.microsoft.com/office/drawing/2014/main" id="{59E8460E-9346-97CE-581F-F4CD4CE5B99D}"/>
              </a:ext>
            </a:extLst>
          </p:cNvPr>
          <p:cNvPicPr>
            <a:picLocks noChangeAspect="1"/>
          </p:cNvPicPr>
          <p:nvPr/>
        </p:nvPicPr>
        <p:blipFill>
          <a:blip r:embed="rId9"/>
          <a:stretch>
            <a:fillRect/>
          </a:stretch>
        </p:blipFill>
        <p:spPr>
          <a:xfrm>
            <a:off x="6349441" y="1948638"/>
            <a:ext cx="5743542" cy="3493204"/>
          </a:xfrm>
          <a:prstGeom prst="rect">
            <a:avLst/>
          </a:prstGeom>
        </p:spPr>
      </p:pic>
    </p:spTree>
    <p:extLst>
      <p:ext uri="{BB962C8B-B14F-4D97-AF65-F5344CB8AC3E}">
        <p14:creationId xmlns:p14="http://schemas.microsoft.com/office/powerpoint/2010/main" val="1585663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Pixels Rendered w/wo NGPC</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5" name="Picture 4">
            <a:extLst>
              <a:ext uri="{FF2B5EF4-FFF2-40B4-BE49-F238E27FC236}">
                <a16:creationId xmlns:a16="http://schemas.microsoft.com/office/drawing/2014/main" id="{D8772906-C6BA-F6BD-1337-136A787066E9}"/>
              </a:ext>
            </a:extLst>
          </p:cNvPr>
          <p:cNvPicPr>
            <a:picLocks noChangeAspect="1"/>
          </p:cNvPicPr>
          <p:nvPr/>
        </p:nvPicPr>
        <p:blipFill>
          <a:blip r:embed="rId4"/>
          <a:stretch>
            <a:fillRect/>
          </a:stretch>
        </p:blipFill>
        <p:spPr>
          <a:xfrm>
            <a:off x="496252" y="995366"/>
            <a:ext cx="10790584" cy="5246798"/>
          </a:xfrm>
          <a:prstGeom prst="rect">
            <a:avLst/>
          </a:prstGeom>
        </p:spPr>
      </p:pic>
    </p:spTree>
    <p:extLst>
      <p:ext uri="{BB962C8B-B14F-4D97-AF65-F5344CB8AC3E}">
        <p14:creationId xmlns:p14="http://schemas.microsoft.com/office/powerpoint/2010/main" val="292573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5780C51-A92F-A6F4-F2B3-237F04DCA2B4}"/>
              </a:ext>
            </a:extLst>
          </p:cNvPr>
          <p:cNvGraphicFramePr/>
          <p:nvPr>
            <p:extLst>
              <p:ext uri="{D42A27DB-BD31-4B8C-83A1-F6EECF244321}">
                <p14:modId xmlns:p14="http://schemas.microsoft.com/office/powerpoint/2010/main" val="1519502178"/>
              </p:ext>
            </p:extLst>
          </p:nvPr>
        </p:nvGraphicFramePr>
        <p:xfrm>
          <a:off x="376809" y="1334279"/>
          <a:ext cx="11177401" cy="4821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8"/>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Summary and Conclusion </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137400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ssignment 3 | COS 426: Computer Graphics (2022) | Princeton University">
            <a:extLst>
              <a:ext uri="{FF2B5EF4-FFF2-40B4-BE49-F238E27FC236}">
                <a16:creationId xmlns:a16="http://schemas.microsoft.com/office/drawing/2014/main" id="{9780D28B-06AE-358E-B8BA-4919834DB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151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30;p5">
            <a:extLst>
              <a:ext uri="{FF2B5EF4-FFF2-40B4-BE49-F238E27FC236}">
                <a16:creationId xmlns:a16="http://schemas.microsoft.com/office/drawing/2014/main" id="{A3FA955F-2199-53D6-2E33-720E756978FB}"/>
              </a:ext>
            </a:extLst>
          </p:cNvPr>
          <p:cNvSpPr/>
          <p:nvPr/>
        </p:nvSpPr>
        <p:spPr>
          <a:xfrm>
            <a:off x="0" y="0"/>
            <a:ext cx="12192000" cy="6858000"/>
          </a:xfrm>
          <a:prstGeom prst="rect">
            <a:avLst/>
          </a:prstGeom>
          <a:solidFill>
            <a:srgbClr val="13294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4"/>
          <a:stretch>
            <a:fillRect/>
          </a:stretch>
        </p:blipFill>
        <p:spPr>
          <a:xfrm>
            <a:off x="11554210" y="235709"/>
            <a:ext cx="277906" cy="401420"/>
          </a:xfrm>
          <a:prstGeom prst="rect">
            <a:avLst/>
          </a:prstGeom>
        </p:spPr>
      </p:pic>
      <p:sp>
        <p:nvSpPr>
          <p:cNvPr id="11" name="Google Shape;100;p1">
            <a:extLst>
              <a:ext uri="{FF2B5EF4-FFF2-40B4-BE49-F238E27FC236}">
                <a16:creationId xmlns:a16="http://schemas.microsoft.com/office/drawing/2014/main" id="{306BA419-8D50-5D4C-94E5-1DF4AAA8F39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2" name="Google Shape;123;p4">
            <a:extLst>
              <a:ext uri="{FF2B5EF4-FFF2-40B4-BE49-F238E27FC236}">
                <a16:creationId xmlns:a16="http://schemas.microsoft.com/office/drawing/2014/main" id="{00DF8F85-9B48-104E-9E43-C984BC40DD4F}"/>
              </a:ext>
            </a:extLst>
          </p:cNvPr>
          <p:cNvSpPr txBox="1"/>
          <p:nvPr/>
        </p:nvSpPr>
        <p:spPr>
          <a:xfrm>
            <a:off x="1295400" y="2879240"/>
            <a:ext cx="9601200" cy="14772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a:solidFill>
                  <a:schemeClr val="lt1"/>
                </a:solidFill>
                <a:latin typeface="+mn-lt"/>
                <a:ea typeface="Helvetica Neue"/>
                <a:cs typeface="Helvetica Neue"/>
                <a:sym typeface="Helvetica Neue"/>
              </a:rPr>
              <a:t>Thank you!</a:t>
            </a:r>
          </a:p>
          <a:p>
            <a:pPr marL="0" marR="0" lvl="0" indent="0" algn="ctr" rtl="0">
              <a:spcBef>
                <a:spcPts val="0"/>
              </a:spcBef>
              <a:spcAft>
                <a:spcPts val="0"/>
              </a:spcAft>
              <a:buNone/>
            </a:pPr>
            <a:r>
              <a:rPr lang="en-US" sz="4500" b="1">
                <a:solidFill>
                  <a:schemeClr val="lt1"/>
                </a:solidFill>
                <a:latin typeface="+mn-lt"/>
                <a:ea typeface="Helvetica Neue"/>
                <a:cs typeface="Helvetica Neue"/>
                <a:sym typeface="Helvetica Neue"/>
              </a:rPr>
              <a:t>Questions!?</a:t>
            </a:r>
            <a:endParaRPr lang="en-US" sz="4500" b="1">
              <a:solidFill>
                <a:schemeClr val="bg1"/>
              </a:solidFill>
              <a:latin typeface="+mn-lt"/>
              <a:ea typeface="Helvetica Neue"/>
              <a:cs typeface="Helvetica Neue"/>
              <a:sym typeface="Helvetica Neue"/>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00;p1">
            <a:extLst>
              <a:ext uri="{FF2B5EF4-FFF2-40B4-BE49-F238E27FC236}">
                <a16:creationId xmlns:a16="http://schemas.microsoft.com/office/drawing/2014/main" id="{0BDB2703-7E62-DD44-A99B-A4D6C2F06C1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489402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Conventional Computer Graphics</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10" name="Picture 9">
            <a:extLst>
              <a:ext uri="{FF2B5EF4-FFF2-40B4-BE49-F238E27FC236}">
                <a16:creationId xmlns:a16="http://schemas.microsoft.com/office/drawing/2014/main" id="{88D81EFE-A3B3-496C-4AE4-CA8DCD8ECE99}"/>
              </a:ext>
            </a:extLst>
          </p:cNvPr>
          <p:cNvPicPr>
            <a:picLocks noChangeAspect="1"/>
          </p:cNvPicPr>
          <p:nvPr/>
        </p:nvPicPr>
        <p:blipFill>
          <a:blip r:embed="rId4"/>
          <a:stretch>
            <a:fillRect/>
          </a:stretch>
        </p:blipFill>
        <p:spPr>
          <a:xfrm>
            <a:off x="327357" y="3060109"/>
            <a:ext cx="11554210" cy="2476703"/>
          </a:xfrm>
          <a:prstGeom prst="rect">
            <a:avLst/>
          </a:prstGeom>
        </p:spPr>
      </p:pic>
      <p:sp>
        <p:nvSpPr>
          <p:cNvPr id="12" name="Google Shape;147;p7">
            <a:extLst>
              <a:ext uri="{FF2B5EF4-FFF2-40B4-BE49-F238E27FC236}">
                <a16:creationId xmlns:a16="http://schemas.microsoft.com/office/drawing/2014/main" id="{66BFB160-5B18-E807-FAE1-D26F46CBEE52}"/>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buSzPts val="3000"/>
              <a:buFont typeface="Arial" panose="020B0604020202020204" pitchFamily="34" charset="0"/>
              <a:buChar char="•"/>
            </a:pPr>
            <a:r>
              <a:rPr lang="en-US" sz="1800" b="1">
                <a:solidFill>
                  <a:srgbClr val="FF0000"/>
                </a:solidFill>
                <a:latin typeface="Arial" panose="020B0604020202020204" pitchFamily="34" charset="0"/>
                <a:cs typeface="Arial" panose="020B0604020202020204" pitchFamily="34" charset="0"/>
              </a:rPr>
              <a:t>Fundamental Objective of Computer Graphics:</a:t>
            </a:r>
            <a:r>
              <a:rPr lang="en-US" sz="1800" b="1">
                <a:solidFill>
                  <a:schemeClr val="tx1"/>
                </a:solidFill>
                <a:latin typeface="Arial" panose="020B0604020202020204" pitchFamily="34" charset="0"/>
                <a:cs typeface="Arial" panose="020B0604020202020204" pitchFamily="34" charset="0"/>
              </a:rPr>
              <a:t> Synthesize photo-realistic and controllable imagery.</a:t>
            </a:r>
          </a:p>
        </p:txBody>
      </p:sp>
    </p:spTree>
    <p:extLst>
      <p:ext uri="{BB962C8B-B14F-4D97-AF65-F5344CB8AC3E}">
        <p14:creationId xmlns:p14="http://schemas.microsoft.com/office/powerpoint/2010/main" val="1570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buSzPts val="3000"/>
            </a:pPr>
            <a:r>
              <a:rPr lang="en-US" sz="1800" b="1">
                <a:solidFill>
                  <a:srgbClr val="FF0000"/>
                </a:solidFill>
                <a:latin typeface="Arial" panose="020B0604020202020204" pitchFamily="34" charset="0"/>
                <a:cs typeface="Arial" panose="020B0604020202020204" pitchFamily="34" charset="0"/>
              </a:rPr>
              <a:t>Challenges:</a:t>
            </a:r>
            <a:r>
              <a:rPr lang="en-US" sz="1800" b="1">
                <a:solidFill>
                  <a:schemeClr val="tx1"/>
                </a:solidFill>
                <a:latin typeface="Arial" panose="020B0604020202020204" pitchFamily="34" charset="0"/>
                <a:cs typeface="Arial" panose="020B0604020202020204" pitchFamily="34" charset="0"/>
              </a:rPr>
              <a:t> </a:t>
            </a:r>
          </a:p>
          <a:p>
            <a:pPr marL="742950" lvl="1" indent="-285750">
              <a:lnSpc>
                <a:spcPct val="100000"/>
              </a:lnSpc>
              <a:spcBef>
                <a:spcPts val="0"/>
              </a:spcBef>
              <a:buSzPts val="3000"/>
            </a:pPr>
            <a:r>
              <a:rPr lang="en-US" sz="1400" b="1">
                <a:solidFill>
                  <a:schemeClr val="tx1"/>
                </a:solidFill>
                <a:latin typeface="Arial" panose="020B0604020202020204" pitchFamily="34" charset="0"/>
                <a:cs typeface="Arial" panose="020B0604020202020204" pitchFamily="34" charset="0"/>
              </a:rPr>
              <a:t>Rendering and inverse rendering algorithms are computationally demanding.</a:t>
            </a:r>
          </a:p>
          <a:p>
            <a:pPr marL="742950" lvl="1" indent="-285750">
              <a:lnSpc>
                <a:spcPct val="100000"/>
              </a:lnSpc>
              <a:spcBef>
                <a:spcPts val="0"/>
              </a:spcBef>
              <a:buSzPts val="3000"/>
            </a:pPr>
            <a:r>
              <a:rPr lang="en-US" sz="1400" b="1">
                <a:solidFill>
                  <a:schemeClr val="tx1"/>
                </a:solidFill>
                <a:latin typeface="Arial" panose="020B0604020202020204" pitchFamily="34" charset="0"/>
                <a:cs typeface="Arial" panose="020B0604020202020204" pitchFamily="34" charset="0"/>
              </a:rPr>
              <a:t>Inefficient memory utilization, complex data structures, non-deterministic rendering time, detailed scene descriptions. </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Challenges of Conventional Computer Graphics </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8" name="Picture 7">
            <a:extLst>
              <a:ext uri="{FF2B5EF4-FFF2-40B4-BE49-F238E27FC236}">
                <a16:creationId xmlns:a16="http://schemas.microsoft.com/office/drawing/2014/main" id="{BC7BA276-8F4F-7AC7-CF95-DDBA3FD7086F}"/>
              </a:ext>
            </a:extLst>
          </p:cNvPr>
          <p:cNvPicPr>
            <a:picLocks noChangeAspect="1"/>
          </p:cNvPicPr>
          <p:nvPr/>
        </p:nvPicPr>
        <p:blipFill>
          <a:blip r:embed="rId4"/>
          <a:stretch>
            <a:fillRect/>
          </a:stretch>
        </p:blipFill>
        <p:spPr>
          <a:xfrm>
            <a:off x="253557" y="3004390"/>
            <a:ext cx="11423904" cy="2194538"/>
          </a:xfrm>
          <a:prstGeom prst="rect">
            <a:avLst/>
          </a:prstGeom>
        </p:spPr>
      </p:pic>
    </p:spTree>
    <p:extLst>
      <p:ext uri="{BB962C8B-B14F-4D97-AF65-F5344CB8AC3E}">
        <p14:creationId xmlns:p14="http://schemas.microsoft.com/office/powerpoint/2010/main" val="3822274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buSzPts val="3000"/>
            </a:pPr>
            <a:r>
              <a:rPr lang="en-US" sz="1800" b="1">
                <a:solidFill>
                  <a:srgbClr val="FF0000"/>
                </a:solidFill>
                <a:latin typeface="Arial" panose="020B0604020202020204" pitchFamily="34" charset="0"/>
                <a:cs typeface="Arial" panose="020B0604020202020204" pitchFamily="34" charset="0"/>
              </a:rPr>
              <a:t>Assumption:</a:t>
            </a:r>
            <a:r>
              <a:rPr lang="en-US" sz="1800" b="1">
                <a:solidFill>
                  <a:schemeClr val="tx1"/>
                </a:solidFill>
                <a:latin typeface="Arial" panose="020B0604020202020204" pitchFamily="34" charset="0"/>
                <a:cs typeface="Arial" panose="020B0604020202020204" pitchFamily="34" charset="0"/>
              </a:rPr>
              <a:t> Neural networks can potentially approximate algorithms used in classical computer graphics.</a:t>
            </a:r>
          </a:p>
          <a:p>
            <a:pPr marL="285750" indent="-285750">
              <a:lnSpc>
                <a:spcPct val="100000"/>
              </a:lnSpc>
              <a:spcBef>
                <a:spcPts val="0"/>
              </a:spcBef>
              <a:buSzPts val="3000"/>
            </a:pPr>
            <a:r>
              <a:rPr lang="en-US" sz="1800" b="1">
                <a:solidFill>
                  <a:srgbClr val="FF0000"/>
                </a:solidFill>
                <a:latin typeface="Arial" panose="020B0604020202020204" pitchFamily="34" charset="0"/>
                <a:cs typeface="Arial" panose="020B0604020202020204" pitchFamily="34" charset="0"/>
              </a:rPr>
              <a:t>Neural graphics:</a:t>
            </a:r>
            <a:r>
              <a:rPr lang="en-US" sz="1800" b="1">
                <a:solidFill>
                  <a:schemeClr val="tx1"/>
                </a:solidFill>
                <a:latin typeface="Arial" panose="020B0604020202020204" pitchFamily="34" charset="0"/>
                <a:cs typeface="Arial" panose="020B0604020202020204" pitchFamily="34" charset="0"/>
              </a:rPr>
              <a:t> Approximating entire or parts of computer graphics using neural networks.</a:t>
            </a:r>
          </a:p>
          <a:p>
            <a:pPr marL="0" indent="0">
              <a:lnSpc>
                <a:spcPct val="100000"/>
              </a:lnSpc>
              <a:spcBef>
                <a:spcPts val="0"/>
              </a:spcBef>
              <a:buSzPts val="3000"/>
              <a:buNone/>
            </a:pPr>
            <a:endParaRPr lang="en-US" sz="1800" b="1">
              <a:solidFill>
                <a:schemeClr val="tx1"/>
              </a:solidFill>
              <a:latin typeface="Arial" panose="020B0604020202020204" pitchFamily="34" charset="0"/>
              <a:cs typeface="Arial" panose="020B0604020202020204" pitchFamily="34" charset="0"/>
            </a:endParaRPr>
          </a:p>
          <a:p>
            <a:pPr marL="285750" indent="-285750">
              <a:lnSpc>
                <a:spcPct val="100000"/>
              </a:lnSpc>
              <a:spcBef>
                <a:spcPts val="0"/>
              </a:spcBef>
              <a:buSzPts val="3000"/>
            </a:pPr>
            <a:endParaRPr lang="en-US" sz="1800" b="1">
              <a:solidFill>
                <a:schemeClr val="tx1"/>
              </a:solidFill>
              <a:latin typeface="Arial" panose="020B0604020202020204" pitchFamily="34" charset="0"/>
              <a:cs typeface="Arial" panose="020B0604020202020204" pitchFamily="34" charset="0"/>
            </a:endParaRP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What is Neural Graphics?</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4" name="Picture 3">
            <a:extLst>
              <a:ext uri="{FF2B5EF4-FFF2-40B4-BE49-F238E27FC236}">
                <a16:creationId xmlns:a16="http://schemas.microsoft.com/office/drawing/2014/main" id="{F056A466-AD42-D3A8-907B-F1992F8B26CD}"/>
              </a:ext>
            </a:extLst>
          </p:cNvPr>
          <p:cNvPicPr>
            <a:picLocks noChangeAspect="1"/>
          </p:cNvPicPr>
          <p:nvPr/>
        </p:nvPicPr>
        <p:blipFill>
          <a:blip r:embed="rId4"/>
          <a:stretch>
            <a:fillRect/>
          </a:stretch>
        </p:blipFill>
        <p:spPr>
          <a:xfrm>
            <a:off x="376807" y="2828603"/>
            <a:ext cx="11612009" cy="2913875"/>
          </a:xfrm>
          <a:prstGeom prst="rect">
            <a:avLst/>
          </a:prstGeom>
        </p:spPr>
      </p:pic>
    </p:spTree>
    <p:extLst>
      <p:ext uri="{BB962C8B-B14F-4D97-AF65-F5344CB8AC3E}">
        <p14:creationId xmlns:p14="http://schemas.microsoft.com/office/powerpoint/2010/main" val="2717804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buSzPts val="3000"/>
            </a:pPr>
            <a:r>
              <a:rPr lang="en-US" sz="1800" b="1">
                <a:solidFill>
                  <a:srgbClr val="FF0000"/>
                </a:solidFill>
                <a:latin typeface="Arial" panose="020B0604020202020204" pitchFamily="34" charset="0"/>
                <a:cs typeface="Arial" panose="020B0604020202020204" pitchFamily="34" charset="0"/>
              </a:rPr>
              <a:t>Benefits:</a:t>
            </a:r>
            <a:r>
              <a:rPr lang="en-US" sz="1800" b="1">
                <a:solidFill>
                  <a:schemeClr val="tx1"/>
                </a:solidFill>
                <a:latin typeface="Arial" panose="020B0604020202020204" pitchFamily="34" charset="0"/>
                <a:cs typeface="Arial" panose="020B0604020202020204" pitchFamily="34" charset="0"/>
              </a:rPr>
              <a:t> Compact Representations, Simpler Data Structures, Deterministic Rendering Time, Image Synthesis from Observations</a:t>
            </a:r>
          </a:p>
        </p:txBody>
      </p:sp>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3"/>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Why Neural Graphics?</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4" name="Picture 3">
            <a:extLst>
              <a:ext uri="{FF2B5EF4-FFF2-40B4-BE49-F238E27FC236}">
                <a16:creationId xmlns:a16="http://schemas.microsoft.com/office/drawing/2014/main" id="{F29A0489-1592-3CD4-785B-DC80A3A388BD}"/>
              </a:ext>
            </a:extLst>
          </p:cNvPr>
          <p:cNvPicPr>
            <a:picLocks noChangeAspect="1"/>
          </p:cNvPicPr>
          <p:nvPr/>
        </p:nvPicPr>
        <p:blipFill>
          <a:blip r:embed="rId4"/>
          <a:stretch>
            <a:fillRect/>
          </a:stretch>
        </p:blipFill>
        <p:spPr>
          <a:xfrm>
            <a:off x="242969" y="3096277"/>
            <a:ext cx="11779214" cy="2198035"/>
          </a:xfrm>
          <a:prstGeom prst="rect">
            <a:avLst/>
          </a:prstGeom>
        </p:spPr>
      </p:pic>
    </p:spTree>
    <p:extLst>
      <p:ext uri="{BB962C8B-B14F-4D97-AF65-F5344CB8AC3E}">
        <p14:creationId xmlns:p14="http://schemas.microsoft.com/office/powerpoint/2010/main" val="2524816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FEBF607-E96F-2630-EC4E-85AAFE576302}"/>
              </a:ext>
            </a:extLst>
          </p:cNvPr>
          <p:cNvGraphicFramePr/>
          <p:nvPr>
            <p:extLst>
              <p:ext uri="{D42A27DB-BD31-4B8C-83A1-F6EECF244321}">
                <p14:modId xmlns:p14="http://schemas.microsoft.com/office/powerpoint/2010/main" val="289085567"/>
              </p:ext>
            </p:extLst>
          </p:nvPr>
        </p:nvGraphicFramePr>
        <p:xfrm>
          <a:off x="376810" y="1334279"/>
          <a:ext cx="10109854" cy="2579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48588"/>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8"/>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Structure of a Typical Neural Graphics Application</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1" descr="A picture containing diagram&#10;&#10;Description automatically generated">
            <a:extLst>
              <a:ext uri="{FF2B5EF4-FFF2-40B4-BE49-F238E27FC236}">
                <a16:creationId xmlns:a16="http://schemas.microsoft.com/office/drawing/2014/main" id="{9A5D5C54-ACB8-C5C4-6804-682719F37389}"/>
              </a:ext>
            </a:extLst>
          </p:cNvPr>
          <p:cNvPicPr>
            <a:picLocks noChangeAspect="1"/>
          </p:cNvPicPr>
          <p:nvPr/>
        </p:nvPicPr>
        <p:blipFill>
          <a:blip r:embed="rId9"/>
          <a:stretch>
            <a:fillRect/>
          </a:stretch>
        </p:blipFill>
        <p:spPr>
          <a:xfrm>
            <a:off x="106555" y="4149577"/>
            <a:ext cx="11978890" cy="2063006"/>
          </a:xfrm>
          <a:prstGeom prst="rect">
            <a:avLst/>
          </a:prstGeom>
        </p:spPr>
      </p:pic>
    </p:spTree>
    <p:extLst>
      <p:ext uri="{BB962C8B-B14F-4D97-AF65-F5344CB8AC3E}">
        <p14:creationId xmlns:p14="http://schemas.microsoft.com/office/powerpoint/2010/main" val="85285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F6BAB25-BE82-593E-4D56-C7D9635B885D}"/>
              </a:ext>
            </a:extLst>
          </p:cNvPr>
          <p:cNvGraphicFramePr/>
          <p:nvPr>
            <p:extLst>
              <p:ext uri="{D42A27DB-BD31-4B8C-83A1-F6EECF244321}">
                <p14:modId xmlns:p14="http://schemas.microsoft.com/office/powerpoint/2010/main" val="3300167846"/>
              </p:ext>
            </p:extLst>
          </p:nvPr>
        </p:nvGraphicFramePr>
        <p:xfrm>
          <a:off x="376809" y="1334279"/>
          <a:ext cx="5719191" cy="4821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8"/>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Representative Neural Graphics Applications</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2" name="Picture 1" descr="A picture containing timeline&#10;&#10;Description automatically generated">
            <a:extLst>
              <a:ext uri="{FF2B5EF4-FFF2-40B4-BE49-F238E27FC236}">
                <a16:creationId xmlns:a16="http://schemas.microsoft.com/office/drawing/2014/main" id="{B2840B20-00F3-5E04-B8FF-BD2B32B345D0}"/>
              </a:ext>
            </a:extLst>
          </p:cNvPr>
          <p:cNvPicPr>
            <a:picLocks noChangeAspect="1"/>
          </p:cNvPicPr>
          <p:nvPr/>
        </p:nvPicPr>
        <p:blipFill>
          <a:blip r:embed="rId9"/>
          <a:stretch>
            <a:fillRect/>
          </a:stretch>
        </p:blipFill>
        <p:spPr>
          <a:xfrm>
            <a:off x="6664335" y="1117858"/>
            <a:ext cx="4774921" cy="5124306"/>
          </a:xfrm>
          <a:prstGeom prst="rect">
            <a:avLst/>
          </a:prstGeom>
        </p:spPr>
      </p:pic>
    </p:spTree>
    <p:extLst>
      <p:ext uri="{BB962C8B-B14F-4D97-AF65-F5344CB8AC3E}">
        <p14:creationId xmlns:p14="http://schemas.microsoft.com/office/powerpoint/2010/main" val="373754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ssignment 3 | COS 426: Computer Graphics (2022) | Princeton University">
            <a:extLst>
              <a:ext uri="{FF2B5EF4-FFF2-40B4-BE49-F238E27FC236}">
                <a16:creationId xmlns:a16="http://schemas.microsoft.com/office/drawing/2014/main" id="{9780D28B-06AE-358E-B8BA-4919834DB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151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30;p5">
            <a:extLst>
              <a:ext uri="{FF2B5EF4-FFF2-40B4-BE49-F238E27FC236}">
                <a16:creationId xmlns:a16="http://schemas.microsoft.com/office/drawing/2014/main" id="{A3FA955F-2199-53D6-2E33-720E756978FB}"/>
              </a:ext>
            </a:extLst>
          </p:cNvPr>
          <p:cNvSpPr/>
          <p:nvPr/>
        </p:nvSpPr>
        <p:spPr>
          <a:xfrm>
            <a:off x="0" y="0"/>
            <a:ext cx="12192000" cy="6858000"/>
          </a:xfrm>
          <a:prstGeom prst="rect">
            <a:avLst/>
          </a:prstGeom>
          <a:solidFill>
            <a:srgbClr val="13294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 name="Picture 8" descr="A close up of a logo&#10;&#10;Description automatically generated">
            <a:extLst>
              <a:ext uri="{FF2B5EF4-FFF2-40B4-BE49-F238E27FC236}">
                <a16:creationId xmlns:a16="http://schemas.microsoft.com/office/drawing/2014/main" id="{FA95B940-6B3C-0C47-A381-DCF406EBD215}"/>
              </a:ext>
            </a:extLst>
          </p:cNvPr>
          <p:cNvPicPr>
            <a:picLocks noChangeAspect="1"/>
          </p:cNvPicPr>
          <p:nvPr/>
        </p:nvPicPr>
        <p:blipFill>
          <a:blip r:embed="rId4"/>
          <a:stretch>
            <a:fillRect/>
          </a:stretch>
        </p:blipFill>
        <p:spPr>
          <a:xfrm>
            <a:off x="11554210" y="235709"/>
            <a:ext cx="277906" cy="401420"/>
          </a:xfrm>
          <a:prstGeom prst="rect">
            <a:avLst/>
          </a:prstGeom>
        </p:spPr>
      </p:pic>
      <p:sp>
        <p:nvSpPr>
          <p:cNvPr id="11" name="Google Shape;100;p1">
            <a:extLst>
              <a:ext uri="{FF2B5EF4-FFF2-40B4-BE49-F238E27FC236}">
                <a16:creationId xmlns:a16="http://schemas.microsoft.com/office/drawing/2014/main" id="{306BA419-8D50-5D4C-94E5-1DF4AAA8F39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12" name="Google Shape;123;p4">
            <a:extLst>
              <a:ext uri="{FF2B5EF4-FFF2-40B4-BE49-F238E27FC236}">
                <a16:creationId xmlns:a16="http://schemas.microsoft.com/office/drawing/2014/main" id="{00DF8F85-9B48-104E-9E43-C984BC40DD4F}"/>
              </a:ext>
            </a:extLst>
          </p:cNvPr>
          <p:cNvSpPr txBox="1"/>
          <p:nvPr/>
        </p:nvSpPr>
        <p:spPr>
          <a:xfrm>
            <a:off x="1295400" y="2879240"/>
            <a:ext cx="9601200" cy="14772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a:solidFill>
                  <a:schemeClr val="lt1"/>
                </a:solidFill>
                <a:latin typeface="+mn-lt"/>
                <a:ea typeface="Helvetica Neue"/>
                <a:cs typeface="Helvetica Neue"/>
                <a:sym typeface="Helvetica Neue"/>
              </a:rPr>
              <a:t>Does Neural Graphics Need Hardware Support?</a:t>
            </a:r>
            <a:endParaRPr lang="en-US" sz="4500" b="1">
              <a:solidFill>
                <a:schemeClr val="bg1"/>
              </a:solidFill>
              <a:latin typeface="+mn-lt"/>
              <a:ea typeface="Helvetica Neue"/>
              <a:cs typeface="Helvetica Neue"/>
              <a:sym typeface="Helvetica Neue"/>
            </a:endParaRPr>
          </a:p>
        </p:txBody>
      </p:sp>
      <p:sp>
        <p:nvSpPr>
          <p:cNvPr id="13" name="Google Shape;125;p4">
            <a:extLst>
              <a:ext uri="{FF2B5EF4-FFF2-40B4-BE49-F238E27FC236}">
                <a16:creationId xmlns:a16="http://schemas.microsoft.com/office/drawing/2014/main" id="{CD16C340-4A79-0845-9097-71B0EB5D23C1}"/>
              </a:ext>
            </a:extLst>
          </p:cNvPr>
          <p:cNvSpPr/>
          <p:nvPr/>
        </p:nvSpPr>
        <p:spPr>
          <a:xfrm>
            <a:off x="5520230" y="1704276"/>
            <a:ext cx="1151540" cy="111983"/>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00;p1">
            <a:extLst>
              <a:ext uri="{FF2B5EF4-FFF2-40B4-BE49-F238E27FC236}">
                <a16:creationId xmlns:a16="http://schemas.microsoft.com/office/drawing/2014/main" id="{0BDB2703-7E62-DD44-A99B-A4D6C2F06C1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spTree>
    <p:extLst>
      <p:ext uri="{BB962C8B-B14F-4D97-AF65-F5344CB8AC3E}">
        <p14:creationId xmlns:p14="http://schemas.microsoft.com/office/powerpoint/2010/main" val="302221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B74DEAC9-D479-F037-8993-6F20F4DA482A}"/>
              </a:ext>
            </a:extLst>
          </p:cNvPr>
          <p:cNvGraphicFramePr/>
          <p:nvPr>
            <p:extLst>
              <p:ext uri="{D42A27DB-BD31-4B8C-83A1-F6EECF244321}">
                <p14:modId xmlns:p14="http://schemas.microsoft.com/office/powerpoint/2010/main" val="3280199632"/>
              </p:ext>
            </p:extLst>
          </p:nvPr>
        </p:nvGraphicFramePr>
        <p:xfrm>
          <a:off x="376809" y="1334279"/>
          <a:ext cx="11317061" cy="4821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Google Shape;145;p7">
            <a:extLst>
              <a:ext uri="{FF2B5EF4-FFF2-40B4-BE49-F238E27FC236}">
                <a16:creationId xmlns:a16="http://schemas.microsoft.com/office/drawing/2014/main" id="{DBD98685-E6DB-4548-992F-86EFC1B6F030}"/>
              </a:ext>
            </a:extLst>
          </p:cNvPr>
          <p:cNvSpPr/>
          <p:nvPr/>
        </p:nvSpPr>
        <p:spPr>
          <a:xfrm rot="10800000" flipH="1">
            <a:off x="0" y="6437013"/>
            <a:ext cx="12192000" cy="420987"/>
          </a:xfrm>
          <a:prstGeom prst="rect">
            <a:avLst/>
          </a:prstGeom>
          <a:gradFill flip="none" rotWithShape="1">
            <a:gsLst>
              <a:gs pos="0">
                <a:schemeClr val="bg1">
                  <a:lumMod val="50000"/>
                </a:schemeClr>
              </a:gs>
              <a:gs pos="100000">
                <a:schemeClr val="bg1">
                  <a:lumMod val="75000"/>
                </a:scheme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0" name="Google Shape;100;p1">
            <a:extLst>
              <a:ext uri="{FF2B5EF4-FFF2-40B4-BE49-F238E27FC236}">
                <a16:creationId xmlns:a16="http://schemas.microsoft.com/office/drawing/2014/main" id="{B922E6F9-2383-DE41-BF46-8C23337DD10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21" name="Google Shape;145;p7">
            <a:extLst>
              <a:ext uri="{FF2B5EF4-FFF2-40B4-BE49-F238E27FC236}">
                <a16:creationId xmlns:a16="http://schemas.microsoft.com/office/drawing/2014/main" id="{614C97B7-5CDB-E748-9964-18DA2B80CC66}"/>
              </a:ext>
            </a:extLst>
          </p:cNvPr>
          <p:cNvSpPr/>
          <p:nvPr/>
        </p:nvSpPr>
        <p:spPr>
          <a:xfrm rot="10800000" flipH="1">
            <a:off x="0" y="-7695"/>
            <a:ext cx="12192000" cy="868218"/>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22" name="Picture 21" descr="A close up of a logo&#10;&#10;Description automatically generated">
            <a:extLst>
              <a:ext uri="{FF2B5EF4-FFF2-40B4-BE49-F238E27FC236}">
                <a16:creationId xmlns:a16="http://schemas.microsoft.com/office/drawing/2014/main" id="{5D9EC8C9-6293-D94F-BB71-5442E3339467}"/>
              </a:ext>
            </a:extLst>
          </p:cNvPr>
          <p:cNvPicPr>
            <a:picLocks noChangeAspect="1"/>
          </p:cNvPicPr>
          <p:nvPr/>
        </p:nvPicPr>
        <p:blipFill>
          <a:blip r:embed="rId8"/>
          <a:stretch>
            <a:fillRect/>
          </a:stretch>
        </p:blipFill>
        <p:spPr>
          <a:xfrm>
            <a:off x="11554210" y="228014"/>
            <a:ext cx="277906" cy="401420"/>
          </a:xfrm>
          <a:prstGeom prst="rect">
            <a:avLst/>
          </a:prstGeom>
        </p:spPr>
      </p:pic>
      <p:sp>
        <p:nvSpPr>
          <p:cNvPr id="23" name="Google Shape;100;p1">
            <a:extLst>
              <a:ext uri="{FF2B5EF4-FFF2-40B4-BE49-F238E27FC236}">
                <a16:creationId xmlns:a16="http://schemas.microsoft.com/office/drawing/2014/main" id="{85A69606-3816-5244-A5CD-EC3EA84F30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Profiling Neural Graphics Applications on a GPU</a:t>
            </a:r>
          </a:p>
        </p:txBody>
      </p:sp>
      <p:sp>
        <p:nvSpPr>
          <p:cNvPr id="15" name="Google Shape;100;p1">
            <a:extLst>
              <a:ext uri="{FF2B5EF4-FFF2-40B4-BE49-F238E27FC236}">
                <a16:creationId xmlns:a16="http://schemas.microsoft.com/office/drawing/2014/main" id="{2582C0C7-CB7D-9745-A567-B540D621135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pic>
        <p:nvPicPr>
          <p:cNvPr id="3" name="Picture 2" descr="Chart, bar chart&#10;&#10;Description automatically generated">
            <a:extLst>
              <a:ext uri="{FF2B5EF4-FFF2-40B4-BE49-F238E27FC236}">
                <a16:creationId xmlns:a16="http://schemas.microsoft.com/office/drawing/2014/main" id="{A2AB0AF0-769D-694A-9A89-F18B87DA62B9}"/>
              </a:ext>
            </a:extLst>
          </p:cNvPr>
          <p:cNvPicPr>
            <a:picLocks noChangeAspect="1"/>
          </p:cNvPicPr>
          <p:nvPr/>
        </p:nvPicPr>
        <p:blipFill>
          <a:blip r:embed="rId9"/>
          <a:stretch>
            <a:fillRect/>
          </a:stretch>
        </p:blipFill>
        <p:spPr>
          <a:xfrm>
            <a:off x="5131090" y="1139430"/>
            <a:ext cx="5303428" cy="3279286"/>
          </a:xfrm>
          <a:prstGeom prst="rect">
            <a:avLst/>
          </a:prstGeom>
        </p:spPr>
      </p:pic>
    </p:spTree>
    <p:extLst>
      <p:ext uri="{BB962C8B-B14F-4D97-AF65-F5344CB8AC3E}">
        <p14:creationId xmlns:p14="http://schemas.microsoft.com/office/powerpoint/2010/main" val="332027277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A872A3FACED943BFF3626429E545A0" ma:contentTypeVersion="9" ma:contentTypeDescription="Create a new document." ma:contentTypeScope="" ma:versionID="2950d5f50a6dd38882880122e38a332a">
  <xsd:schema xmlns:xsd="http://www.w3.org/2001/XMLSchema" xmlns:xs="http://www.w3.org/2001/XMLSchema" xmlns:p="http://schemas.microsoft.com/office/2006/metadata/properties" xmlns:ns3="73e5594a-9679-4fed-911c-42c28143fac0" xmlns:ns4="c6840c9a-fdd7-45b3-b9ad-31ca70f71ff7" targetNamespace="http://schemas.microsoft.com/office/2006/metadata/properties" ma:root="true" ma:fieldsID="bf3f006496dd03075ff20168970e3170" ns3:_="" ns4:_="">
    <xsd:import namespace="73e5594a-9679-4fed-911c-42c28143fac0"/>
    <xsd:import namespace="c6840c9a-fdd7-45b3-b9ad-31ca70f71ff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5594a-9679-4fed-911c-42c28143fa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840c9a-fdd7-45b3-b9ad-31ca70f71ff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3e5594a-9679-4fed-911c-42c28143fac0" xsi:nil="true"/>
  </documentManagement>
</p:properties>
</file>

<file path=customXml/itemProps1.xml><?xml version="1.0" encoding="utf-8"?>
<ds:datastoreItem xmlns:ds="http://schemas.openxmlformats.org/officeDocument/2006/customXml" ds:itemID="{1877A7E5-C819-4D4A-AC71-C7249A122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5594a-9679-4fed-911c-42c28143fac0"/>
    <ds:schemaRef ds:uri="c6840c9a-fdd7-45b3-b9ad-31ca70f71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53A718-C439-4F6A-842C-AE7E86F52A67}">
  <ds:schemaRefs>
    <ds:schemaRef ds:uri="http://schemas.microsoft.com/sharepoint/v3/contenttype/forms"/>
  </ds:schemaRefs>
</ds:datastoreItem>
</file>

<file path=customXml/itemProps3.xml><?xml version="1.0" encoding="utf-8"?>
<ds:datastoreItem xmlns:ds="http://schemas.openxmlformats.org/officeDocument/2006/customXml" ds:itemID="{D21072AE-8BFD-4017-BCE6-6F1645D35E9E}">
  <ds:schemaRef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3e5594a-9679-4fed-911c-42c28143fac0"/>
    <ds:schemaRef ds:uri="http://purl.org/dc/elements/1.1/"/>
    <ds:schemaRef ds:uri="c6840c9a-fdd7-45b3-b9ad-31ca70f71ff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TotalTime>
  <Words>2497</Words>
  <Application>Microsoft Office PowerPoint</Application>
  <PresentationFormat>Widescreen</PresentationFormat>
  <Paragraphs>198</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Söhne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Mubarik, Muhammad Husnain</dc:creator>
  <cp:lastModifiedBy>Muhammad Husnain Mubarik</cp:lastModifiedBy>
  <cp:revision>3</cp:revision>
  <cp:lastPrinted>2023-06-19T14:27:53Z</cp:lastPrinted>
  <dcterms:modified xsi:type="dcterms:W3CDTF">2023-06-24T16:52:32Z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0x01010089A872A3FACED943BFF3626429E545A0</vt:lpwstr>
  </property>
</Properties>
</file>